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86" r:id="rId5"/>
    <p:sldMasterId id="2147484308" r:id="rId6"/>
  </p:sldMasterIdLst>
  <p:notesMasterIdLst>
    <p:notesMasterId r:id="rId71"/>
  </p:notesMasterIdLst>
  <p:handoutMasterIdLst>
    <p:handoutMasterId r:id="rId72"/>
  </p:handoutMasterIdLst>
  <p:sldIdLst>
    <p:sldId id="1494" r:id="rId7"/>
    <p:sldId id="1495" r:id="rId8"/>
    <p:sldId id="1496" r:id="rId9"/>
    <p:sldId id="1497" r:id="rId10"/>
    <p:sldId id="1498" r:id="rId11"/>
    <p:sldId id="1499" r:id="rId12"/>
    <p:sldId id="1500" r:id="rId13"/>
    <p:sldId id="1501" r:id="rId14"/>
    <p:sldId id="1502" r:id="rId15"/>
    <p:sldId id="1503" r:id="rId16"/>
    <p:sldId id="1504" r:id="rId17"/>
    <p:sldId id="1505" r:id="rId18"/>
    <p:sldId id="1506" r:id="rId19"/>
    <p:sldId id="1507" r:id="rId20"/>
    <p:sldId id="1508" r:id="rId21"/>
    <p:sldId id="1540" r:id="rId22"/>
    <p:sldId id="1541" r:id="rId23"/>
    <p:sldId id="1509" r:id="rId24"/>
    <p:sldId id="1510" r:id="rId25"/>
    <p:sldId id="1511" r:id="rId26"/>
    <p:sldId id="1512" r:id="rId27"/>
    <p:sldId id="1513" r:id="rId28"/>
    <p:sldId id="1514" r:id="rId29"/>
    <p:sldId id="290" r:id="rId30"/>
    <p:sldId id="291" r:id="rId31"/>
    <p:sldId id="292" r:id="rId32"/>
    <p:sldId id="293" r:id="rId33"/>
    <p:sldId id="294" r:id="rId34"/>
    <p:sldId id="301" r:id="rId35"/>
    <p:sldId id="302" r:id="rId36"/>
    <p:sldId id="303" r:id="rId37"/>
    <p:sldId id="304" r:id="rId38"/>
    <p:sldId id="305" r:id="rId39"/>
    <p:sldId id="306" r:id="rId40"/>
    <p:sldId id="307" r:id="rId41"/>
    <p:sldId id="308" r:id="rId42"/>
    <p:sldId id="309" r:id="rId43"/>
    <p:sldId id="310" r:id="rId44"/>
    <p:sldId id="1516" r:id="rId45"/>
    <p:sldId id="1515" r:id="rId46"/>
    <p:sldId id="1517" r:id="rId47"/>
    <p:sldId id="1519" r:id="rId48"/>
    <p:sldId id="1518" r:id="rId49"/>
    <p:sldId id="1520" r:id="rId50"/>
    <p:sldId id="1521" r:id="rId51"/>
    <p:sldId id="1522" r:id="rId52"/>
    <p:sldId id="1523" r:id="rId53"/>
    <p:sldId id="1524" r:id="rId54"/>
    <p:sldId id="1525" r:id="rId55"/>
    <p:sldId id="1526" r:id="rId56"/>
    <p:sldId id="1527" r:id="rId57"/>
    <p:sldId id="1528" r:id="rId58"/>
    <p:sldId id="1529" r:id="rId59"/>
    <p:sldId id="1530" r:id="rId60"/>
    <p:sldId id="1531" r:id="rId61"/>
    <p:sldId id="1532" r:id="rId62"/>
    <p:sldId id="1542" r:id="rId63"/>
    <p:sldId id="1533" r:id="rId64"/>
    <p:sldId id="1534" r:id="rId65"/>
    <p:sldId id="1535" r:id="rId66"/>
    <p:sldId id="1536" r:id="rId67"/>
    <p:sldId id="1537" r:id="rId68"/>
    <p:sldId id="1538" r:id="rId69"/>
    <p:sldId id="1539" r:id="rId7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494"/>
            <p14:sldId id="1495"/>
            <p14:sldId id="1496"/>
            <p14:sldId id="1497"/>
            <p14:sldId id="1498"/>
            <p14:sldId id="1499"/>
            <p14:sldId id="1500"/>
            <p14:sldId id="1501"/>
            <p14:sldId id="1502"/>
            <p14:sldId id="1503"/>
            <p14:sldId id="1504"/>
            <p14:sldId id="1505"/>
            <p14:sldId id="1506"/>
            <p14:sldId id="1507"/>
            <p14:sldId id="1508"/>
            <p14:sldId id="1540"/>
            <p14:sldId id="1541"/>
            <p14:sldId id="1509"/>
            <p14:sldId id="1510"/>
            <p14:sldId id="1511"/>
            <p14:sldId id="1512"/>
            <p14:sldId id="1513"/>
            <p14:sldId id="1514"/>
            <p14:sldId id="290"/>
            <p14:sldId id="291"/>
            <p14:sldId id="292"/>
            <p14:sldId id="293"/>
            <p14:sldId id="294"/>
            <p14:sldId id="301"/>
            <p14:sldId id="302"/>
            <p14:sldId id="303"/>
            <p14:sldId id="304"/>
            <p14:sldId id="305"/>
            <p14:sldId id="306"/>
            <p14:sldId id="307"/>
            <p14:sldId id="308"/>
            <p14:sldId id="309"/>
            <p14:sldId id="310"/>
            <p14:sldId id="1516"/>
            <p14:sldId id="1515"/>
            <p14:sldId id="1517"/>
            <p14:sldId id="1519"/>
            <p14:sldId id="1518"/>
            <p14:sldId id="1520"/>
            <p14:sldId id="1521"/>
            <p14:sldId id="1522"/>
            <p14:sldId id="1523"/>
            <p14:sldId id="1524"/>
            <p14:sldId id="1525"/>
            <p14:sldId id="1526"/>
            <p14:sldId id="1527"/>
            <p14:sldId id="1528"/>
            <p14:sldId id="1529"/>
            <p14:sldId id="1530"/>
            <p14:sldId id="1531"/>
            <p14:sldId id="1532"/>
            <p14:sldId id="1542"/>
            <p14:sldId id="1533"/>
            <p14:sldId id="1534"/>
            <p14:sldId id="1535"/>
            <p14:sldId id="1536"/>
            <p14:sldId id="1537"/>
            <p14:sldId id="1538"/>
            <p14:sldId id="15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47D8FF"/>
    <a:srgbClr val="11CCFF"/>
    <a:srgbClr val="85E5FF"/>
    <a:srgbClr val="43D7FF"/>
    <a:srgbClr val="B4A0FF"/>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30" autoAdjust="0"/>
    <p:restoredTop sz="94187" autoAdjust="0"/>
  </p:normalViewPr>
  <p:slideViewPr>
    <p:cSldViewPr>
      <p:cViewPr varScale="1">
        <p:scale>
          <a:sx n="79" d="100"/>
          <a:sy n="79" d="100"/>
        </p:scale>
        <p:origin x="888" y="43"/>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Rana" userId="8f571a18beb78cba" providerId="LiveId" clId="{B6BF7A33-FA61-44D9-868F-6C4FDA7EBE96}"/>
    <pc:docChg chg="addSld modSld">
      <pc:chgData name="Amit Rana" userId="8f571a18beb78cba" providerId="LiveId" clId="{B6BF7A33-FA61-44D9-868F-6C4FDA7EBE96}" dt="2019-11-10T05:14:34.427" v="24" actId="20577"/>
      <pc:docMkLst>
        <pc:docMk/>
      </pc:docMkLst>
      <pc:sldChg chg="modSp add">
        <pc:chgData name="Amit Rana" userId="8f571a18beb78cba" providerId="LiveId" clId="{B6BF7A33-FA61-44D9-868F-6C4FDA7EBE96}" dt="2019-11-10T05:12:57.723" v="5"/>
        <pc:sldMkLst>
          <pc:docMk/>
          <pc:sldMk cId="3764290476" sldId="1540"/>
        </pc:sldMkLst>
        <pc:spChg chg="mod">
          <ac:chgData name="Amit Rana" userId="8f571a18beb78cba" providerId="LiveId" clId="{B6BF7A33-FA61-44D9-868F-6C4FDA7EBE96}" dt="2019-11-10T05:12:57.723" v="5"/>
          <ac:spMkLst>
            <pc:docMk/>
            <pc:sldMk cId="3764290476" sldId="1540"/>
            <ac:spMk id="3" creationId="{78BB5A36-1682-4147-A189-A07C16494D73}"/>
          </ac:spMkLst>
        </pc:spChg>
      </pc:sldChg>
      <pc:sldChg chg="modSp add">
        <pc:chgData name="Amit Rana" userId="8f571a18beb78cba" providerId="LiveId" clId="{B6BF7A33-FA61-44D9-868F-6C4FDA7EBE96}" dt="2019-11-10T05:14:34.427" v="24" actId="20577"/>
        <pc:sldMkLst>
          <pc:docMk/>
          <pc:sldMk cId="522128507" sldId="1541"/>
        </pc:sldMkLst>
        <pc:spChg chg="mod">
          <ac:chgData name="Amit Rana" userId="8f571a18beb78cba" providerId="LiveId" clId="{B6BF7A33-FA61-44D9-868F-6C4FDA7EBE96}" dt="2019-11-10T05:14:34.427" v="24" actId="20577"/>
          <ac:spMkLst>
            <pc:docMk/>
            <pc:sldMk cId="522128507" sldId="1541"/>
            <ac:spMk id="2" creationId="{0CC55EA6-1672-481B-9738-1BF7F250125E}"/>
          </ac:spMkLst>
        </pc:spChg>
        <pc:spChg chg="mod">
          <ac:chgData name="Amit Rana" userId="8f571a18beb78cba" providerId="LiveId" clId="{B6BF7A33-FA61-44D9-868F-6C4FDA7EBE96}" dt="2019-11-10T05:14:27.098" v="7"/>
          <ac:spMkLst>
            <pc:docMk/>
            <pc:sldMk cId="522128507" sldId="1541"/>
            <ac:spMk id="3" creationId="{2A1DA0D1-795C-4A57-8CBC-129B8FDC91E5}"/>
          </ac:spMkLst>
        </pc:spChg>
      </pc:sldChg>
    </pc:docChg>
  </pc:docChgLst>
  <pc:docChgLst>
    <pc:chgData name="Amit Rana" userId="8f571a18beb78cba" providerId="LiveId" clId="{442296BF-CFE2-46C8-B38E-6A0C156AEAC5}"/>
    <pc:docChg chg="modSld">
      <pc:chgData name="Amit Rana" userId="8f571a18beb78cba" providerId="LiveId" clId="{442296BF-CFE2-46C8-B38E-6A0C156AEAC5}" dt="2019-11-29T05:40:43.421" v="14" actId="20577"/>
      <pc:docMkLst>
        <pc:docMk/>
      </pc:docMkLst>
      <pc:sldChg chg="modSp">
        <pc:chgData name="Amit Rana" userId="8f571a18beb78cba" providerId="LiveId" clId="{442296BF-CFE2-46C8-B38E-6A0C156AEAC5}" dt="2019-11-29T05:40:43.421" v="14" actId="20577"/>
        <pc:sldMkLst>
          <pc:docMk/>
          <pc:sldMk cId="3764290476" sldId="1540"/>
        </pc:sldMkLst>
        <pc:spChg chg="mod">
          <ac:chgData name="Amit Rana" userId="8f571a18beb78cba" providerId="LiveId" clId="{442296BF-CFE2-46C8-B38E-6A0C156AEAC5}" dt="2019-11-29T05:40:43.421" v="14" actId="20577"/>
          <ac:spMkLst>
            <pc:docMk/>
            <pc:sldMk cId="3764290476" sldId="1540"/>
            <ac:spMk id="3" creationId="{78BB5A36-1682-4147-A189-A07C16494D73}"/>
          </ac:spMkLst>
        </pc:spChg>
      </pc:sldChg>
      <pc:sldChg chg="modSp">
        <pc:chgData name="Amit Rana" userId="8f571a18beb78cba" providerId="LiveId" clId="{442296BF-CFE2-46C8-B38E-6A0C156AEAC5}" dt="2019-11-29T05:18:52.525" v="2" actId="2710"/>
        <pc:sldMkLst>
          <pc:docMk/>
          <pc:sldMk cId="522128507" sldId="1541"/>
        </pc:sldMkLst>
        <pc:spChg chg="mod">
          <ac:chgData name="Amit Rana" userId="8f571a18beb78cba" providerId="LiveId" clId="{442296BF-CFE2-46C8-B38E-6A0C156AEAC5}" dt="2019-11-29T05:18:52.525" v="2" actId="2710"/>
          <ac:spMkLst>
            <pc:docMk/>
            <pc:sldMk cId="522128507" sldId="1541"/>
            <ac:spMk id="3" creationId="{2A1DA0D1-795C-4A57-8CBC-129B8FDC91E5}"/>
          </ac:spMkLst>
        </pc:spChg>
      </pc:sldChg>
    </pc:docChg>
  </pc:docChgLst>
  <pc:docChgLst>
    <pc:chgData name="Amit Rana" userId="8f571a18beb78cba" providerId="LiveId" clId="{20D24D5F-84E9-4E3F-9AE8-E8AD2B71DE53}"/>
    <pc:docChg chg="modSld">
      <pc:chgData name="Amit Rana" userId="8f571a18beb78cba" providerId="LiveId" clId="{20D24D5F-84E9-4E3F-9AE8-E8AD2B71DE53}" dt="2019-12-21T09:28:29.987" v="31" actId="114"/>
      <pc:docMkLst>
        <pc:docMk/>
      </pc:docMkLst>
      <pc:sldChg chg="modSp">
        <pc:chgData name="Amit Rana" userId="8f571a18beb78cba" providerId="LiveId" clId="{20D24D5F-84E9-4E3F-9AE8-E8AD2B71DE53}" dt="2019-12-21T09:05:03.317" v="0" actId="1076"/>
        <pc:sldMkLst>
          <pc:docMk/>
          <pc:sldMk cId="486142670" sldId="1509"/>
        </pc:sldMkLst>
        <pc:graphicFrameChg chg="mod">
          <ac:chgData name="Amit Rana" userId="8f571a18beb78cba" providerId="LiveId" clId="{20D24D5F-84E9-4E3F-9AE8-E8AD2B71DE53}" dt="2019-12-21T09:05:03.317" v="0" actId="1076"/>
          <ac:graphicFrameMkLst>
            <pc:docMk/>
            <pc:sldMk cId="486142670" sldId="1509"/>
            <ac:graphicFrameMk id="5" creationId="{7050653C-2499-440F-ACB1-093F402AD5BB}"/>
          </ac:graphicFrameMkLst>
        </pc:graphicFrameChg>
      </pc:sldChg>
      <pc:sldChg chg="modSp">
        <pc:chgData name="Amit Rana" userId="8f571a18beb78cba" providerId="LiveId" clId="{20D24D5F-84E9-4E3F-9AE8-E8AD2B71DE53}" dt="2019-12-21T09:28:29.987" v="31" actId="114"/>
        <pc:sldMkLst>
          <pc:docMk/>
          <pc:sldMk cId="3748531531" sldId="1511"/>
        </pc:sldMkLst>
        <pc:spChg chg="mod">
          <ac:chgData name="Amit Rana" userId="8f571a18beb78cba" providerId="LiveId" clId="{20D24D5F-84E9-4E3F-9AE8-E8AD2B71DE53}" dt="2019-12-21T09:06:20.950" v="12" actId="20577"/>
          <ac:spMkLst>
            <pc:docMk/>
            <pc:sldMk cId="3748531531" sldId="1511"/>
            <ac:spMk id="2" creationId="{C9F769D7-105A-4A9F-9B3B-FCCB821E6724}"/>
          </ac:spMkLst>
        </pc:spChg>
        <pc:spChg chg="mod">
          <ac:chgData name="Amit Rana" userId="8f571a18beb78cba" providerId="LiveId" clId="{20D24D5F-84E9-4E3F-9AE8-E8AD2B71DE53}" dt="2019-12-21T09:28:29.987" v="31" actId="114"/>
          <ac:spMkLst>
            <pc:docMk/>
            <pc:sldMk cId="3748531531" sldId="1511"/>
            <ac:spMk id="3" creationId="{F8D9F9BD-F497-467D-989B-6052F75FF07E}"/>
          </ac:spMkLst>
        </pc:spChg>
      </pc:sldChg>
    </pc:docChg>
  </pc:docChgLst>
  <pc:docChgLst>
    <pc:chgData name="Amit Rana" userId="8f571a18beb78cba" providerId="LiveId" clId="{16DCC0A2-92B4-48B4-BDB8-C630138EB3F6}"/>
    <pc:docChg chg="undo custSel modSld">
      <pc:chgData name="Amit Rana" userId="8f571a18beb78cba" providerId="LiveId" clId="{16DCC0A2-92B4-48B4-BDB8-C630138EB3F6}" dt="2019-10-06T09:34:05.095" v="49" actId="5793"/>
      <pc:docMkLst>
        <pc:docMk/>
      </pc:docMkLst>
      <pc:sldChg chg="modSp">
        <pc:chgData name="Amit Rana" userId="8f571a18beb78cba" providerId="LiveId" clId="{16DCC0A2-92B4-48B4-BDB8-C630138EB3F6}" dt="2019-10-06T09:34:05.095" v="49" actId="5793"/>
        <pc:sldMkLst>
          <pc:docMk/>
          <pc:sldMk cId="486142670" sldId="1509"/>
        </pc:sldMkLst>
        <pc:spChg chg="mod">
          <ac:chgData name="Amit Rana" userId="8f571a18beb78cba" providerId="LiveId" clId="{16DCC0A2-92B4-48B4-BDB8-C630138EB3F6}" dt="2019-10-06T09:34:05.095" v="49" actId="5793"/>
          <ac:spMkLst>
            <pc:docMk/>
            <pc:sldMk cId="486142670" sldId="1509"/>
            <ac:spMk id="3" creationId="{AFEACF8C-7FA8-4A68-AB9E-6AEF31657703}"/>
          </ac:spMkLst>
        </pc:spChg>
      </pc:sldChg>
    </pc:docChg>
  </pc:docChgLst>
  <pc:docChgLst>
    <pc:chgData name="Amit Rana" userId="8f571a18beb78cba" providerId="LiveId" clId="{A106BD92-41B7-41E0-80C2-54A8C710CF8D}"/>
    <pc:docChg chg="modSld">
      <pc:chgData name="Amit Rana" userId="8f571a18beb78cba" providerId="LiveId" clId="{A106BD92-41B7-41E0-80C2-54A8C710CF8D}" dt="2019-10-05T11:00:46.360" v="0" actId="20577"/>
      <pc:docMkLst>
        <pc:docMk/>
      </pc:docMkLst>
      <pc:sldChg chg="modSp">
        <pc:chgData name="Amit Rana" userId="8f571a18beb78cba" providerId="LiveId" clId="{A106BD92-41B7-41E0-80C2-54A8C710CF8D}" dt="2019-10-05T11:00:46.360" v="0" actId="20577"/>
        <pc:sldMkLst>
          <pc:docMk/>
          <pc:sldMk cId="3448554857" sldId="1500"/>
        </pc:sldMkLst>
        <pc:spChg chg="mod">
          <ac:chgData name="Amit Rana" userId="8f571a18beb78cba" providerId="LiveId" clId="{A106BD92-41B7-41E0-80C2-54A8C710CF8D}" dt="2019-10-05T11:00:46.360" v="0" actId="20577"/>
          <ac:spMkLst>
            <pc:docMk/>
            <pc:sldMk cId="3448554857" sldId="1500"/>
            <ac:spMk id="2" creationId="{28F60DBD-8F6C-4A90-9C6D-7C34072F9122}"/>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F3EB44A-4AD9-4C8C-9C49-3E541CD214AA}" type="datetime8">
              <a:rPr lang="en-US" smtClean="0">
                <a:latin typeface="Segoe UI" pitchFamily="34" charset="0"/>
              </a:rPr>
              <a:t>12/21/2019 2:35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0ED660C7-DE56-40F8-B775-479E9888E10B}" type="datetime8">
              <a:rPr lang="en-US" smtClean="0"/>
              <a:t>12/21/2019 1:45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ft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12/21/2019</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836881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12/21/2019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21990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238573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33</a:t>
            </a:fld>
            <a:endParaRPr lang="en-US">
              <a:solidFill>
                <a:prstClr val="black"/>
              </a:solidFill>
            </a:endParaRPr>
          </a:p>
        </p:txBody>
      </p:sp>
    </p:spTree>
    <p:extLst>
      <p:ext uri="{BB962C8B-B14F-4D97-AF65-F5344CB8AC3E}">
        <p14:creationId xmlns:p14="http://schemas.microsoft.com/office/powerpoint/2010/main" val="2563578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36</a:t>
            </a:fld>
            <a:endParaRPr lang="en-US">
              <a:solidFill>
                <a:prstClr val="black"/>
              </a:solidFill>
            </a:endParaRPr>
          </a:p>
        </p:txBody>
      </p:sp>
    </p:spTree>
    <p:extLst>
      <p:ext uri="{BB962C8B-B14F-4D97-AF65-F5344CB8AC3E}">
        <p14:creationId xmlns:p14="http://schemas.microsoft.com/office/powerpoint/2010/main" val="137683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B3EF993-8A67-4480-A131-804F07D26B0E}"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951511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4.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1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58347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25361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25170"/>
          </a:xfrm>
        </p:spPr>
        <p:txBody>
          <a:bodyPr/>
          <a:lstStyle>
            <a:lvl1pPr marL="0" indent="0">
              <a:buNone/>
              <a:defRPr>
                <a:gradFill>
                  <a:gsLst>
                    <a:gs pos="2920">
                      <a:schemeClr val="tx1"/>
                    </a:gs>
                    <a:gs pos="100000">
                      <a:schemeClr val="tx1"/>
                    </a:gs>
                  </a:gsLst>
                  <a:lin ang="5400000" scaled="0"/>
                </a:gradFill>
              </a:defRPr>
            </a:lvl1pPr>
            <a:lvl2pPr marL="28572" indent="0">
              <a:buNone/>
              <a:defRPr sz="2000"/>
            </a:lvl2pPr>
            <a:lvl3pPr marL="223819" indent="0">
              <a:buNone/>
              <a:defRPr sz="2000"/>
            </a:lvl3pPr>
            <a:lvl4pPr marL="476210" indent="0">
              <a:buNone/>
              <a:defRPr sz="1800"/>
            </a:lvl4pPr>
            <a:lvl5pPr marL="739713"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2575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25170"/>
          </a:xfrm>
        </p:spPr>
        <p:txBody>
          <a:bodyPr/>
          <a:lstStyle>
            <a:lvl1pPr marL="0" indent="0">
              <a:buNone/>
              <a:defRPr/>
            </a:lvl1pPr>
            <a:lvl2pPr marL="28572" indent="0">
              <a:buNone/>
              <a:defRPr sz="2000"/>
            </a:lvl2pPr>
            <a:lvl3pPr marL="223819" indent="0">
              <a:buNone/>
              <a:defRPr sz="2000"/>
            </a:lvl3pPr>
            <a:lvl4pPr marL="476210" indent="0">
              <a:buNone/>
              <a:defRPr sz="1800"/>
            </a:lvl4pPr>
            <a:lvl5pPr marL="739713"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10505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4654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5120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39312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09492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60000"/>
                    <a:lumOff val="40000"/>
                  </a:schemeClr>
                </a:solidFill>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86359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15283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5761037" y="295274"/>
            <a:ext cx="6403165" cy="917575"/>
          </a:xfrm>
        </p:spPr>
        <p:txBody>
          <a:bodyPr/>
          <a:lstStyle/>
          <a:p>
            <a:r>
              <a:rPr lang="en-US" dirty="0"/>
              <a:t>Click to edit Master style</a:t>
            </a:r>
          </a:p>
        </p:txBody>
      </p:sp>
    </p:spTree>
    <p:extLst>
      <p:ext uri="{BB962C8B-B14F-4D97-AF65-F5344CB8AC3E}">
        <p14:creationId xmlns:p14="http://schemas.microsoft.com/office/powerpoint/2010/main" val="109858268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08902396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8598668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5068192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3777794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4234676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4086328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455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18213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70948163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4301166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27464864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3189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7918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2"/>
          </p:nvPr>
        </p:nvSpPr>
        <p:spPr>
          <a:xfrm>
            <a:off x="391878" y="1204613"/>
            <a:ext cx="11460018" cy="36672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06953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19507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534647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94853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381445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6160654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7590515" y="295275"/>
            <a:ext cx="4573689" cy="917575"/>
          </a:xfrm>
        </p:spPr>
        <p:txBody>
          <a:bodyPr/>
          <a:lstStyle/>
          <a:p>
            <a:r>
              <a:rPr lang="en-US" dirty="0"/>
              <a:t>Click to edit Master title</a:t>
            </a:r>
          </a:p>
        </p:txBody>
      </p:sp>
    </p:spTree>
    <p:extLst>
      <p:ext uri="{BB962C8B-B14F-4D97-AF65-F5344CB8AC3E}">
        <p14:creationId xmlns:p14="http://schemas.microsoft.com/office/powerpoint/2010/main" val="42400768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5761039" y="295275"/>
            <a:ext cx="6403165" cy="917575"/>
          </a:xfrm>
        </p:spPr>
        <p:txBody>
          <a:bodyPr/>
          <a:lstStyle/>
          <a:p>
            <a:r>
              <a:rPr lang="en-US" dirty="0"/>
              <a:t>Click to edit Master title</a:t>
            </a:r>
          </a:p>
        </p:txBody>
      </p:sp>
    </p:spTree>
    <p:extLst>
      <p:ext uri="{BB962C8B-B14F-4D97-AF65-F5344CB8AC3E}">
        <p14:creationId xmlns:p14="http://schemas.microsoft.com/office/powerpoint/2010/main" val="9946649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3603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114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2314415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0443404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19539253"/>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a:t>Click to edit Master text styles</a:t>
            </a:r>
          </a:p>
        </p:txBody>
      </p:sp>
      <p:sp>
        <p:nvSpPr>
          <p:cNvPr id="8" name="Title 7"/>
          <p:cNvSpPr>
            <a:spLocks noGrp="1"/>
          </p:cNvSpPr>
          <p:nvPr>
            <p:ph type="title"/>
          </p:nvPr>
        </p:nvSpPr>
        <p:spPr/>
        <p:txBody>
          <a:bodyPr/>
          <a:lstStyle/>
          <a:p>
            <a:r>
              <a:rPr lang="en-US"/>
              <a:t>Click to edit Master title style</a:t>
            </a:r>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4868351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007300815"/>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4028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47094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13370884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3" y="3147123"/>
            <a:ext cx="3291840" cy="701671"/>
          </a:xfrm>
          <a:prstGeom prst="rect">
            <a:avLst/>
          </a:prstGeom>
        </p:spPr>
      </p:pic>
    </p:spTree>
    <p:extLst>
      <p:ext uri="{BB962C8B-B14F-4D97-AF65-F5344CB8AC3E}">
        <p14:creationId xmlns:p14="http://schemas.microsoft.com/office/powerpoint/2010/main" val="18806233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2639085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76225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87655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058862"/>
            <a:ext cx="11887200" cy="572464"/>
          </a:xfrm>
        </p:spPr>
        <p:txBody>
          <a:bodyPr/>
          <a:lstStyle>
            <a:lvl1pPr marL="0" indent="0">
              <a:buNone/>
              <a:defRPr sz="2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35408143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8457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74211" y="6395264"/>
            <a:ext cx="11888061" cy="301348"/>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Tree>
    <p:extLst>
      <p:ext uri="{BB962C8B-B14F-4D97-AF65-F5344CB8AC3E}">
        <p14:creationId xmlns:p14="http://schemas.microsoft.com/office/powerpoint/2010/main" val="120761887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04732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596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a:t>Click to edit Master title style</a:t>
            </a:r>
            <a:endParaRPr lang="en-IN" dirty="0"/>
          </a:p>
        </p:txBody>
      </p:sp>
    </p:spTree>
    <p:extLst>
      <p:ext uri="{BB962C8B-B14F-4D97-AF65-F5344CB8AC3E}">
        <p14:creationId xmlns:p14="http://schemas.microsoft.com/office/powerpoint/2010/main" val="18733511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140" t="13287" r="2103" b="3771"/>
          <a:stretch/>
        </p:blipFill>
        <p:spPr>
          <a:xfrm>
            <a:off x="0" y="0"/>
            <a:ext cx="12466638" cy="7027276"/>
          </a:xfrm>
          <a:prstGeom prst="rect">
            <a:avLst/>
          </a:prstGeom>
        </p:spPr>
      </p:pic>
      <p:graphicFrame>
        <p:nvGraphicFramePr>
          <p:cNvPr id="2" name="Object 1" hidden="1"/>
          <p:cNvGraphicFramePr>
            <a:graphicFrameLocks noChangeAspect="1"/>
          </p:cNvGraphicFramePr>
          <p:nvPr>
            <p:custDataLst>
              <p:tags r:id="rId2"/>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6" name="Title 1"/>
          <p:cNvSpPr>
            <a:spLocks noGrp="1"/>
          </p:cNvSpPr>
          <p:nvPr>
            <p:ph type="ctrTitle" hasCustomPrompt="1"/>
          </p:nvPr>
        </p:nvSpPr>
        <p:spPr>
          <a:xfrm>
            <a:off x="466371" y="2489420"/>
            <a:ext cx="627573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72" y="4994602"/>
            <a:ext cx="6275659" cy="59336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702" indent="0" algn="ctr">
              <a:buNone/>
              <a:defRPr>
                <a:solidFill>
                  <a:schemeClr val="tx1">
                    <a:tint val="75000"/>
                  </a:schemeClr>
                </a:solidFill>
              </a:defRPr>
            </a:lvl2pPr>
            <a:lvl3pPr marL="913406" indent="0" algn="ctr">
              <a:buNone/>
              <a:defRPr>
                <a:solidFill>
                  <a:schemeClr val="tx1">
                    <a:tint val="75000"/>
                  </a:schemeClr>
                </a:solidFill>
              </a:defRPr>
            </a:lvl3pPr>
            <a:lvl4pPr marL="1370108" indent="0" algn="ctr">
              <a:buNone/>
              <a:defRPr>
                <a:solidFill>
                  <a:schemeClr val="tx1">
                    <a:tint val="75000"/>
                  </a:schemeClr>
                </a:solidFill>
              </a:defRPr>
            </a:lvl4pPr>
            <a:lvl5pPr marL="1826814" indent="0" algn="ctr">
              <a:buNone/>
              <a:defRPr>
                <a:solidFill>
                  <a:schemeClr val="tx1">
                    <a:tint val="75000"/>
                  </a:schemeClr>
                </a:solidFill>
              </a:defRPr>
            </a:lvl5pPr>
            <a:lvl6pPr marL="2283515" indent="0" algn="ctr">
              <a:buNone/>
              <a:defRPr>
                <a:solidFill>
                  <a:schemeClr val="tx1">
                    <a:tint val="75000"/>
                  </a:schemeClr>
                </a:solidFill>
              </a:defRPr>
            </a:lvl6pPr>
            <a:lvl7pPr marL="2740219" indent="0" algn="ctr">
              <a:buNone/>
              <a:defRPr>
                <a:solidFill>
                  <a:schemeClr val="tx1">
                    <a:tint val="75000"/>
                  </a:schemeClr>
                </a:solidFill>
              </a:defRPr>
            </a:lvl7pPr>
            <a:lvl8pPr marL="3196921" indent="0" algn="ctr">
              <a:buNone/>
              <a:defRPr>
                <a:solidFill>
                  <a:schemeClr val="tx1">
                    <a:tint val="75000"/>
                  </a:schemeClr>
                </a:solidFill>
              </a:defRPr>
            </a:lvl8pPr>
            <a:lvl9pPr marL="3653624"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58" y="3920818"/>
            <a:ext cx="6292074"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528" indent="0">
              <a:buNone/>
              <a:defRPr sz="1632">
                <a:solidFill>
                  <a:schemeClr val="bg1"/>
                </a:solidFill>
                <a:latin typeface="+mj-lt"/>
              </a:defRPr>
            </a:lvl2pPr>
            <a:lvl3pPr marL="570880" indent="0">
              <a:buNone/>
              <a:defRPr sz="1326">
                <a:solidFill>
                  <a:schemeClr val="bg1"/>
                </a:solidFill>
                <a:latin typeface="+mj-lt"/>
              </a:defRPr>
            </a:lvl3pPr>
            <a:lvl4pPr marL="799229" indent="0">
              <a:buNone/>
              <a:defRPr sz="1224">
                <a:solidFill>
                  <a:schemeClr val="bg1"/>
                </a:solidFill>
                <a:latin typeface="+mj-lt"/>
              </a:defRPr>
            </a:lvl4pPr>
            <a:lvl5pPr marL="1027583" indent="0">
              <a:buNone/>
              <a:defRPr sz="1224">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59" y="6530041"/>
            <a:ext cx="1304123" cy="285765"/>
          </a:xfrm>
          <a:prstGeom prst="rect">
            <a:avLst/>
          </a:prstGeom>
        </p:spPr>
      </p:pic>
    </p:spTree>
    <p:extLst>
      <p:ext uri="{BB962C8B-B14F-4D97-AF65-F5344CB8AC3E}">
        <p14:creationId xmlns:p14="http://schemas.microsoft.com/office/powerpoint/2010/main" val="3452338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5" y="6673146"/>
            <a:ext cx="501211" cy="372394"/>
          </a:xfrm>
          <a:prstGeom prst="rect">
            <a:avLst/>
          </a:prstGeom>
        </p:spPr>
        <p:txBody>
          <a:bodyPr/>
          <a:lstStyle/>
          <a:p>
            <a:pPr defTabSz="932563"/>
            <a:fld id="{4CED8391-71CF-4FD3-A093-40D26DE2D47C}" type="slidenum">
              <a:rPr lang="en-US" smtClean="0">
                <a:solidFill>
                  <a:srgbClr val="00188F"/>
                </a:solidFill>
              </a:rPr>
              <a:pPr defTabSz="932563"/>
              <a:t>‹#›</a:t>
            </a:fld>
            <a:endParaRPr lang="en-US">
              <a:solidFill>
                <a:srgbClr val="00188F"/>
              </a:solidFill>
            </a:endParaRPr>
          </a:p>
        </p:txBody>
      </p:sp>
      <p:sp>
        <p:nvSpPr>
          <p:cNvPr id="4" name="Title 3"/>
          <p:cNvSpPr>
            <a:spLocks noGrp="1"/>
          </p:cNvSpPr>
          <p:nvPr>
            <p:ph type="title"/>
          </p:nvPr>
        </p:nvSpPr>
        <p:spPr/>
        <p:txBody>
          <a:bodyPr/>
          <a:lstStyle/>
          <a:p>
            <a:r>
              <a:rPr lang="en-US" dirty="0"/>
              <a:t>Click to edit Master title style</a:t>
            </a:r>
          </a:p>
        </p:txBody>
      </p:sp>
      <p:sp>
        <p:nvSpPr>
          <p:cNvPr id="7" name="Text Placeholder 6"/>
          <p:cNvSpPr>
            <a:spLocks noGrp="1"/>
          </p:cNvSpPr>
          <p:nvPr>
            <p:ph type="body" sz="quarter" idx="12"/>
          </p:nvPr>
        </p:nvSpPr>
        <p:spPr>
          <a:xfrm>
            <a:off x="391878" y="1204614"/>
            <a:ext cx="11460018" cy="2096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17098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9857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image" Target="../media/image10.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84" r:id="rId28"/>
    <p:sldLayoutId id="2147484339" r:id="rId29"/>
    <p:sldLayoutId id="2147484340" r:id="rId30"/>
    <p:sldLayoutId id="2147484341" r:id="rId31"/>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022656254"/>
      </p:ext>
    </p:extLst>
  </p:cSld>
  <p:clrMap bg1="lt1" tx1="dk1" bg2="lt2" tx2="dk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 id="2147484300" r:id="rId14"/>
    <p:sldLayoutId id="2147484301" r:id="rId15"/>
    <p:sldLayoutId id="2147484302" r:id="rId16"/>
    <p:sldLayoutId id="2147484303" r:id="rId17"/>
    <p:sldLayoutId id="2147484304" r:id="rId18"/>
    <p:sldLayoutId id="2147484305" r:id="rId19"/>
    <p:sldLayoutId id="214748430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9920350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30" r:id="rId21"/>
    <p:sldLayoutId id="2147484331" r:id="rId22"/>
    <p:sldLayoutId id="2147484332" r:id="rId23"/>
    <p:sldLayoutId id="2147484333" r:id="rId24"/>
    <p:sldLayoutId id="2147484334" r:id="rId25"/>
    <p:sldLayoutId id="2147484335" r:id="rId26"/>
    <p:sldLayoutId id="2147484336" r:id="rId27"/>
    <p:sldLayoutId id="2147484337" r:id="rId28"/>
    <p:sldLayoutId id="2147484338"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28.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33.jpe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32.jpeg"/><Relationship Id="rId17" Type="http://schemas.openxmlformats.org/officeDocument/2006/relationships/image" Target="../media/image37.jpeg"/><Relationship Id="rId2" Type="http://schemas.openxmlformats.org/officeDocument/2006/relationships/tags" Target="../tags/tag4.xml"/><Relationship Id="rId16" Type="http://schemas.openxmlformats.org/officeDocument/2006/relationships/image" Target="../media/image36.jpe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1.jpeg"/><Relationship Id="rId5" Type="http://schemas.openxmlformats.org/officeDocument/2006/relationships/tags" Target="../tags/tag7.xml"/><Relationship Id="rId1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tags" Target="../tags/tag6.xml"/><Relationship Id="rId9" Type="http://schemas.openxmlformats.org/officeDocument/2006/relationships/slideLayout" Target="../slideLayouts/slideLayout29.xml"/><Relationship Id="rId14" Type="http://schemas.openxmlformats.org/officeDocument/2006/relationships/image" Target="../media/image3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gif"/><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3.xml"/><Relationship Id="rId7" Type="http://schemas.openxmlformats.org/officeDocument/2006/relationships/image" Target="../media/image44.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6.xml"/><Relationship Id="rId7" Type="http://schemas.openxmlformats.org/officeDocument/2006/relationships/image" Target="../media/image44.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9.xml"/><Relationship Id="rId7" Type="http://schemas.openxmlformats.org/officeDocument/2006/relationships/image" Target="../media/image44.jpe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hyperlink" Target="https://azure-samples.github.io/raspberry-pi-web-simulator/"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264BD5-0371-4FDF-9105-04B8D105E0BA}"/>
              </a:ext>
            </a:extLst>
          </p:cNvPr>
          <p:cNvSpPr>
            <a:spLocks noGrp="1"/>
          </p:cNvSpPr>
          <p:nvPr>
            <p:ph type="title"/>
          </p:nvPr>
        </p:nvSpPr>
        <p:spPr/>
        <p:txBody>
          <a:bodyPr/>
          <a:lstStyle/>
          <a:p>
            <a:r>
              <a:rPr lang="en-IN" dirty="0"/>
              <a:t>Create an Account on Azure</a:t>
            </a:r>
          </a:p>
        </p:txBody>
      </p:sp>
      <p:sp>
        <p:nvSpPr>
          <p:cNvPr id="5" name="Text Placeholder 4">
            <a:extLst>
              <a:ext uri="{FF2B5EF4-FFF2-40B4-BE49-F238E27FC236}">
                <a16:creationId xmlns:a16="http://schemas.microsoft.com/office/drawing/2014/main" id="{316C4AB1-EC4E-4446-BF7A-16FCE3244EF5}"/>
              </a:ext>
            </a:extLst>
          </p:cNvPr>
          <p:cNvSpPr>
            <a:spLocks noGrp="1"/>
          </p:cNvSpPr>
          <p:nvPr>
            <p:ph type="body" sz="quarter" idx="12"/>
          </p:nvPr>
        </p:nvSpPr>
        <p:spPr/>
        <p:txBody>
          <a:bodyPr/>
          <a:lstStyle/>
          <a:p>
            <a:r>
              <a:rPr lang="en-IN" dirty="0"/>
              <a:t>Create a free account</a:t>
            </a:r>
          </a:p>
        </p:txBody>
      </p:sp>
    </p:spTree>
    <p:extLst>
      <p:ext uri="{BB962C8B-B14F-4D97-AF65-F5344CB8AC3E}">
        <p14:creationId xmlns:p14="http://schemas.microsoft.com/office/powerpoint/2010/main" val="30362520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5E1E4-13F0-4B7B-BFFE-4ED6A95CAE5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B32E7E7-CFE5-4C1D-90E4-BB7E12C9D79F}"/>
              </a:ext>
            </a:extLst>
          </p:cNvPr>
          <p:cNvSpPr>
            <a:spLocks noGrp="1"/>
          </p:cNvSpPr>
          <p:nvPr>
            <p:ph type="body" sz="quarter" idx="10"/>
          </p:nvPr>
        </p:nvSpPr>
        <p:spPr/>
        <p:txBody>
          <a:bodyPr/>
          <a:lstStyle/>
          <a:p>
            <a:endParaRPr lang="en-IN"/>
          </a:p>
        </p:txBody>
      </p:sp>
      <p:pic>
        <p:nvPicPr>
          <p:cNvPr id="5" name="Picture 4">
            <a:extLst>
              <a:ext uri="{FF2B5EF4-FFF2-40B4-BE49-F238E27FC236}">
                <a16:creationId xmlns:a16="http://schemas.microsoft.com/office/drawing/2014/main" id="{FE1A3C1E-02A2-4427-84DA-55BC9D783731}"/>
              </a:ext>
            </a:extLst>
          </p:cNvPr>
          <p:cNvPicPr>
            <a:picLocks noChangeAspect="1"/>
          </p:cNvPicPr>
          <p:nvPr/>
        </p:nvPicPr>
        <p:blipFill>
          <a:blip r:embed="rId2"/>
          <a:stretch>
            <a:fillRect/>
          </a:stretch>
        </p:blipFill>
        <p:spPr>
          <a:xfrm>
            <a:off x="294945" y="-1"/>
            <a:ext cx="11846583" cy="6994525"/>
          </a:xfrm>
          <a:prstGeom prst="rect">
            <a:avLst/>
          </a:prstGeom>
        </p:spPr>
      </p:pic>
    </p:spTree>
    <p:extLst>
      <p:ext uri="{BB962C8B-B14F-4D97-AF65-F5344CB8AC3E}">
        <p14:creationId xmlns:p14="http://schemas.microsoft.com/office/powerpoint/2010/main" val="6961698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38B63-601C-4865-9FD9-569E279CF667}"/>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EB8E10B-791F-4908-A659-1141B941B5F3}"/>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BA5ED6DD-F73A-45F0-AEA5-4AFF5F21A109}"/>
              </a:ext>
            </a:extLst>
          </p:cNvPr>
          <p:cNvPicPr>
            <a:picLocks noChangeAspect="1"/>
          </p:cNvPicPr>
          <p:nvPr/>
        </p:nvPicPr>
        <p:blipFill>
          <a:blip r:embed="rId2"/>
          <a:stretch>
            <a:fillRect/>
          </a:stretch>
        </p:blipFill>
        <p:spPr>
          <a:xfrm>
            <a:off x="-1" y="139195"/>
            <a:ext cx="12436475" cy="6716133"/>
          </a:xfrm>
          <a:prstGeom prst="rect">
            <a:avLst/>
          </a:prstGeom>
        </p:spPr>
      </p:pic>
    </p:spTree>
    <p:extLst>
      <p:ext uri="{BB962C8B-B14F-4D97-AF65-F5344CB8AC3E}">
        <p14:creationId xmlns:p14="http://schemas.microsoft.com/office/powerpoint/2010/main" val="27062043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C6C4-2AC3-4AEE-9E12-1CF7E70B243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695D106-2E47-42D0-BB9B-F9F00FF1063C}"/>
              </a:ext>
            </a:extLst>
          </p:cNvPr>
          <p:cNvSpPr>
            <a:spLocks noGrp="1"/>
          </p:cNvSpPr>
          <p:nvPr>
            <p:ph type="body" sz="quarter" idx="10"/>
          </p:nvPr>
        </p:nvSpPr>
        <p:spPr/>
        <p:txBody>
          <a:bodyPr/>
          <a:lstStyle/>
          <a:p>
            <a:endParaRPr lang="en-IN"/>
          </a:p>
        </p:txBody>
      </p:sp>
      <p:pic>
        <p:nvPicPr>
          <p:cNvPr id="5" name="Picture 4">
            <a:extLst>
              <a:ext uri="{FF2B5EF4-FFF2-40B4-BE49-F238E27FC236}">
                <a16:creationId xmlns:a16="http://schemas.microsoft.com/office/drawing/2014/main" id="{B3872DFE-5ADC-4C7D-9BE8-8F4E3B76AE51}"/>
              </a:ext>
            </a:extLst>
          </p:cNvPr>
          <p:cNvPicPr>
            <a:picLocks noChangeAspect="1"/>
          </p:cNvPicPr>
          <p:nvPr/>
        </p:nvPicPr>
        <p:blipFill>
          <a:blip r:embed="rId2"/>
          <a:stretch>
            <a:fillRect/>
          </a:stretch>
        </p:blipFill>
        <p:spPr>
          <a:xfrm>
            <a:off x="-1" y="130047"/>
            <a:ext cx="12436475" cy="6734430"/>
          </a:xfrm>
          <a:prstGeom prst="rect">
            <a:avLst/>
          </a:prstGeom>
        </p:spPr>
      </p:pic>
    </p:spTree>
    <p:extLst>
      <p:ext uri="{BB962C8B-B14F-4D97-AF65-F5344CB8AC3E}">
        <p14:creationId xmlns:p14="http://schemas.microsoft.com/office/powerpoint/2010/main" val="208906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22EA-735D-4FD1-A758-6FBEF72D230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937DF6F-E7DA-467C-98CD-310A5F9178C8}"/>
              </a:ext>
            </a:extLst>
          </p:cNvPr>
          <p:cNvSpPr>
            <a:spLocks noGrp="1"/>
          </p:cNvSpPr>
          <p:nvPr>
            <p:ph type="body" sz="quarter" idx="10"/>
          </p:nvPr>
        </p:nvSpPr>
        <p:spPr/>
        <p:txBody>
          <a:bodyPr/>
          <a:lstStyle/>
          <a:p>
            <a:endParaRPr lang="en-IN"/>
          </a:p>
        </p:txBody>
      </p:sp>
      <p:pic>
        <p:nvPicPr>
          <p:cNvPr id="5" name="Picture 4">
            <a:extLst>
              <a:ext uri="{FF2B5EF4-FFF2-40B4-BE49-F238E27FC236}">
                <a16:creationId xmlns:a16="http://schemas.microsoft.com/office/drawing/2014/main" id="{9D446D74-4D81-4C84-911E-364860CFAC3B}"/>
              </a:ext>
            </a:extLst>
          </p:cNvPr>
          <p:cNvPicPr>
            <a:picLocks noChangeAspect="1"/>
          </p:cNvPicPr>
          <p:nvPr/>
        </p:nvPicPr>
        <p:blipFill>
          <a:blip r:embed="rId2"/>
          <a:stretch>
            <a:fillRect/>
          </a:stretch>
        </p:blipFill>
        <p:spPr>
          <a:xfrm>
            <a:off x="2270094" y="-1"/>
            <a:ext cx="7896286" cy="6994525"/>
          </a:xfrm>
          <a:prstGeom prst="rect">
            <a:avLst/>
          </a:prstGeom>
        </p:spPr>
      </p:pic>
    </p:spTree>
    <p:extLst>
      <p:ext uri="{BB962C8B-B14F-4D97-AF65-F5344CB8AC3E}">
        <p14:creationId xmlns:p14="http://schemas.microsoft.com/office/powerpoint/2010/main" val="28288186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13A0-75D3-4177-A23B-7A5179EE0FB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0E3BA73E-8BE2-45D7-A41E-EC58A1651DB0}"/>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28E0C955-D13B-48F2-8140-290960F547A7}"/>
              </a:ext>
            </a:extLst>
          </p:cNvPr>
          <p:cNvPicPr>
            <a:picLocks noChangeAspect="1"/>
          </p:cNvPicPr>
          <p:nvPr/>
        </p:nvPicPr>
        <p:blipFill>
          <a:blip r:embed="rId2"/>
          <a:stretch>
            <a:fillRect/>
          </a:stretch>
        </p:blipFill>
        <p:spPr>
          <a:xfrm>
            <a:off x="266687" y="-1"/>
            <a:ext cx="11903100" cy="6994525"/>
          </a:xfrm>
          <a:prstGeom prst="rect">
            <a:avLst/>
          </a:prstGeom>
        </p:spPr>
      </p:pic>
    </p:spTree>
    <p:extLst>
      <p:ext uri="{BB962C8B-B14F-4D97-AF65-F5344CB8AC3E}">
        <p14:creationId xmlns:p14="http://schemas.microsoft.com/office/powerpoint/2010/main" val="2415278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510F-1A38-4F75-A588-C0FE46B3176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4032EAC-AE0E-4E77-9B34-89DC4FF43528}"/>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19825031-853E-4C17-AFE8-30BFFC37015D}"/>
              </a:ext>
            </a:extLst>
          </p:cNvPr>
          <p:cNvPicPr>
            <a:picLocks noChangeAspect="1"/>
          </p:cNvPicPr>
          <p:nvPr/>
        </p:nvPicPr>
        <p:blipFill>
          <a:blip r:embed="rId2"/>
          <a:stretch>
            <a:fillRect/>
          </a:stretch>
        </p:blipFill>
        <p:spPr>
          <a:xfrm>
            <a:off x="-1" y="495019"/>
            <a:ext cx="12436475" cy="6004486"/>
          </a:xfrm>
          <a:prstGeom prst="rect">
            <a:avLst/>
          </a:prstGeom>
        </p:spPr>
      </p:pic>
    </p:spTree>
    <p:extLst>
      <p:ext uri="{BB962C8B-B14F-4D97-AF65-F5344CB8AC3E}">
        <p14:creationId xmlns:p14="http://schemas.microsoft.com/office/powerpoint/2010/main" val="501249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7C6D-911B-4AC2-B889-CAA208F97C0A}"/>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78BB5A36-1682-4147-A189-A07C16494D73}"/>
              </a:ext>
            </a:extLst>
          </p:cNvPr>
          <p:cNvSpPr>
            <a:spLocks noGrp="1"/>
          </p:cNvSpPr>
          <p:nvPr>
            <p:ph type="body" sz="quarter" idx="10"/>
          </p:nvPr>
        </p:nvSpPr>
        <p:spPr>
          <a:xfrm>
            <a:off x="274638" y="1212850"/>
            <a:ext cx="11887200" cy="5355312"/>
          </a:xfrm>
        </p:spPr>
        <p:txBody>
          <a:bodyPr/>
          <a:lstStyle/>
          <a:p>
            <a:r>
              <a:rPr lang="en-US" dirty="0" err="1"/>
              <a:t>az</a:t>
            </a:r>
            <a:r>
              <a:rPr lang="en-US" dirty="0"/>
              <a:t> extension add --name azure-cli-</a:t>
            </a:r>
            <a:r>
              <a:rPr lang="en-US" dirty="0" err="1"/>
              <a:t>iot</a:t>
            </a:r>
            <a:r>
              <a:rPr lang="en-US" dirty="0"/>
              <a:t>-</a:t>
            </a:r>
            <a:r>
              <a:rPr lang="en-US" dirty="0" err="1"/>
              <a:t>ext</a:t>
            </a:r>
            <a:endParaRPr lang="en-US" dirty="0"/>
          </a:p>
          <a:p>
            <a:endParaRPr lang="en-US" dirty="0"/>
          </a:p>
          <a:p>
            <a:endParaRPr lang="en-US" dirty="0"/>
          </a:p>
          <a:p>
            <a:endParaRPr lang="en-US" dirty="0"/>
          </a:p>
          <a:p>
            <a:r>
              <a:rPr lang="en-IN" dirty="0" err="1"/>
              <a:t>az</a:t>
            </a:r>
            <a:r>
              <a:rPr lang="en-IN" dirty="0"/>
              <a:t> </a:t>
            </a:r>
            <a:r>
              <a:rPr lang="en-IN" dirty="0" err="1"/>
              <a:t>iot</a:t>
            </a:r>
            <a:r>
              <a:rPr lang="en-IN" dirty="0"/>
              <a:t> hub monitor-events --hub-name </a:t>
            </a:r>
            <a:r>
              <a:rPr lang="en-IN" dirty="0" err="1"/>
              <a:t>kitflix</a:t>
            </a:r>
            <a:r>
              <a:rPr lang="en-IN" dirty="0"/>
              <a:t> --device-id </a:t>
            </a:r>
            <a:r>
              <a:rPr lang="en-IN" dirty="0" err="1"/>
              <a:t>mypi</a:t>
            </a:r>
            <a:endParaRPr lang="en-IN" dirty="0"/>
          </a:p>
          <a:p>
            <a:endParaRPr lang="en-US" dirty="0"/>
          </a:p>
          <a:p>
            <a:endParaRPr lang="en-IN" dirty="0"/>
          </a:p>
        </p:txBody>
      </p:sp>
    </p:spTree>
    <p:extLst>
      <p:ext uri="{BB962C8B-B14F-4D97-AF65-F5344CB8AC3E}">
        <p14:creationId xmlns:p14="http://schemas.microsoft.com/office/powerpoint/2010/main" val="37642904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5EA6-1672-481B-9738-1BF7F250125E}"/>
              </a:ext>
            </a:extLst>
          </p:cNvPr>
          <p:cNvSpPr>
            <a:spLocks noGrp="1"/>
          </p:cNvSpPr>
          <p:nvPr>
            <p:ph type="title"/>
          </p:nvPr>
        </p:nvSpPr>
        <p:spPr/>
        <p:txBody>
          <a:bodyPr/>
          <a:lstStyle/>
          <a:p>
            <a:r>
              <a:rPr lang="en-IN"/>
              <a:t>Install Package</a:t>
            </a:r>
          </a:p>
        </p:txBody>
      </p:sp>
      <p:sp>
        <p:nvSpPr>
          <p:cNvPr id="3" name="Text Placeholder 2">
            <a:extLst>
              <a:ext uri="{FF2B5EF4-FFF2-40B4-BE49-F238E27FC236}">
                <a16:creationId xmlns:a16="http://schemas.microsoft.com/office/drawing/2014/main" id="{2A1DA0D1-795C-4A57-8CBC-129B8FDC91E5}"/>
              </a:ext>
            </a:extLst>
          </p:cNvPr>
          <p:cNvSpPr>
            <a:spLocks noGrp="1"/>
          </p:cNvSpPr>
          <p:nvPr>
            <p:ph type="body" sz="quarter" idx="10"/>
          </p:nvPr>
        </p:nvSpPr>
        <p:spPr>
          <a:xfrm>
            <a:off x="274638" y="1212850"/>
            <a:ext cx="11887200" cy="4132670"/>
          </a:xfrm>
        </p:spPr>
        <p:txBody>
          <a:bodyPr/>
          <a:lstStyle/>
          <a:p>
            <a:pPr marL="571500" indent="-571500">
              <a:lnSpc>
                <a:spcPct val="150000"/>
              </a:lnSpc>
              <a:buFont typeface="Wingdings" panose="05000000000000000000" pitchFamily="2" charset="2"/>
              <a:buChar char="§"/>
            </a:pPr>
            <a:r>
              <a:rPr lang="en-IN" dirty="0" err="1"/>
              <a:t>sudo</a:t>
            </a:r>
            <a:r>
              <a:rPr lang="en-IN" dirty="0"/>
              <a:t> pip3 install azure-</a:t>
            </a:r>
            <a:r>
              <a:rPr lang="en-IN" dirty="0" err="1"/>
              <a:t>iot</a:t>
            </a:r>
            <a:r>
              <a:rPr lang="en-IN" dirty="0"/>
              <a:t>-device</a:t>
            </a:r>
          </a:p>
          <a:p>
            <a:pPr marL="571500" indent="-571500">
              <a:lnSpc>
                <a:spcPct val="150000"/>
              </a:lnSpc>
              <a:buFont typeface="Wingdings" panose="05000000000000000000" pitchFamily="2" charset="2"/>
              <a:buChar char="§"/>
            </a:pPr>
            <a:r>
              <a:rPr lang="en-IN" dirty="0" err="1"/>
              <a:t>sudo</a:t>
            </a:r>
            <a:r>
              <a:rPr lang="en-IN" dirty="0"/>
              <a:t> pip3 install azure-</a:t>
            </a:r>
            <a:r>
              <a:rPr lang="en-IN" dirty="0" err="1"/>
              <a:t>iot</a:t>
            </a:r>
            <a:r>
              <a:rPr lang="en-IN" dirty="0"/>
              <a:t>-hub</a:t>
            </a:r>
          </a:p>
          <a:p>
            <a:pPr marL="571500" indent="-571500">
              <a:lnSpc>
                <a:spcPct val="150000"/>
              </a:lnSpc>
              <a:buFont typeface="Wingdings" panose="05000000000000000000" pitchFamily="2" charset="2"/>
              <a:buChar char="§"/>
            </a:pPr>
            <a:r>
              <a:rPr lang="en-IN" dirty="0" err="1"/>
              <a:t>sudo</a:t>
            </a:r>
            <a:r>
              <a:rPr lang="en-IN" dirty="0"/>
              <a:t> pip3 install azure-</a:t>
            </a:r>
            <a:r>
              <a:rPr lang="en-IN" dirty="0" err="1"/>
              <a:t>iothub</a:t>
            </a:r>
            <a:r>
              <a:rPr lang="en-IN" dirty="0"/>
              <a:t>-service-client</a:t>
            </a:r>
          </a:p>
          <a:p>
            <a:pPr marL="571500" indent="-571500">
              <a:lnSpc>
                <a:spcPct val="150000"/>
              </a:lnSpc>
              <a:buFont typeface="Wingdings" panose="05000000000000000000" pitchFamily="2" charset="2"/>
              <a:buChar char="§"/>
            </a:pPr>
            <a:r>
              <a:rPr lang="en-IN" dirty="0" err="1"/>
              <a:t>sudo</a:t>
            </a:r>
            <a:r>
              <a:rPr lang="en-IN" dirty="0"/>
              <a:t> pip3 install azure-</a:t>
            </a:r>
            <a:r>
              <a:rPr lang="en-IN" dirty="0" err="1"/>
              <a:t>iothub</a:t>
            </a:r>
            <a:r>
              <a:rPr lang="en-IN" dirty="0"/>
              <a:t>-device-client</a:t>
            </a:r>
          </a:p>
        </p:txBody>
      </p:sp>
    </p:spTree>
    <p:extLst>
      <p:ext uri="{BB962C8B-B14F-4D97-AF65-F5344CB8AC3E}">
        <p14:creationId xmlns:p14="http://schemas.microsoft.com/office/powerpoint/2010/main" val="5221285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3685-2EBD-479B-865E-D8E3B453AD6B}"/>
              </a:ext>
            </a:extLst>
          </p:cNvPr>
          <p:cNvSpPr>
            <a:spLocks noGrp="1"/>
          </p:cNvSpPr>
          <p:nvPr>
            <p:ph type="title"/>
          </p:nvPr>
        </p:nvSpPr>
        <p:spPr/>
        <p:txBody>
          <a:bodyPr/>
          <a:lstStyle/>
          <a:p>
            <a:r>
              <a:rPr lang="en-IN" dirty="0"/>
              <a:t>Install Software's on Raspberry pi</a:t>
            </a:r>
          </a:p>
        </p:txBody>
      </p:sp>
      <p:sp>
        <p:nvSpPr>
          <p:cNvPr id="3" name="Text Placeholder 2">
            <a:extLst>
              <a:ext uri="{FF2B5EF4-FFF2-40B4-BE49-F238E27FC236}">
                <a16:creationId xmlns:a16="http://schemas.microsoft.com/office/drawing/2014/main" id="{AFEACF8C-7FA8-4A68-AB9E-6AEF31657703}"/>
              </a:ext>
            </a:extLst>
          </p:cNvPr>
          <p:cNvSpPr>
            <a:spLocks noGrp="1"/>
          </p:cNvSpPr>
          <p:nvPr>
            <p:ph type="body" sz="quarter" idx="10"/>
          </p:nvPr>
        </p:nvSpPr>
        <p:spPr>
          <a:xfrm>
            <a:off x="274638" y="1212850"/>
            <a:ext cx="11887200" cy="3447098"/>
          </a:xfrm>
        </p:spPr>
        <p:txBody>
          <a:bodyPr/>
          <a:lstStyle/>
          <a:p>
            <a:pPr marL="571500" indent="-571500">
              <a:buFont typeface="Arial" panose="020B0604020202020204" pitchFamily="34" charset="0"/>
              <a:buChar char="•"/>
            </a:pPr>
            <a:r>
              <a:rPr lang="en-IN" dirty="0"/>
              <a:t>Open python Code</a:t>
            </a:r>
          </a:p>
          <a:p>
            <a:pPr marL="571500" indent="-571500">
              <a:buFont typeface="Arial" panose="020B0604020202020204" pitchFamily="34" charset="0"/>
              <a:buChar char="•"/>
            </a:pPr>
            <a:r>
              <a:rPr lang="en-IN" dirty="0"/>
              <a:t>Change the connection string</a:t>
            </a:r>
          </a:p>
          <a:p>
            <a:pPr marL="571500" indent="-571500">
              <a:buFont typeface="Arial" panose="020B0604020202020204" pitchFamily="34" charset="0"/>
              <a:buChar char="•"/>
            </a:pPr>
            <a:r>
              <a:rPr lang="en-IN" dirty="0"/>
              <a:t>Run this in azure shell</a:t>
            </a:r>
          </a:p>
          <a:p>
            <a:pPr marL="571500" indent="-571500">
              <a:buFont typeface="Arial" panose="020B0604020202020204" pitchFamily="34" charset="0"/>
              <a:buChar char="•"/>
            </a:pPr>
            <a:r>
              <a:rPr lang="en-US" dirty="0" err="1"/>
              <a:t>az</a:t>
            </a:r>
            <a:r>
              <a:rPr lang="en-US" dirty="0"/>
              <a:t> extension add --name azure-cli-</a:t>
            </a:r>
            <a:r>
              <a:rPr lang="en-US" dirty="0" err="1"/>
              <a:t>iot</a:t>
            </a:r>
            <a:r>
              <a:rPr lang="en-US" dirty="0"/>
              <a:t>-</a:t>
            </a:r>
            <a:r>
              <a:rPr lang="en-US" dirty="0" err="1"/>
              <a:t>ext</a:t>
            </a:r>
            <a:endParaRPr lang="en-US" dirty="0"/>
          </a:p>
          <a:p>
            <a:pPr marL="571500" indent="-571500">
              <a:buFont typeface="Arial" panose="020B0604020202020204" pitchFamily="34" charset="0"/>
              <a:buChar char="•"/>
            </a:pPr>
            <a:endParaRPr lang="en-IN" dirty="0"/>
          </a:p>
        </p:txBody>
      </p:sp>
      <p:graphicFrame>
        <p:nvGraphicFramePr>
          <p:cNvPr id="5" name="Object 4">
            <a:extLst>
              <a:ext uri="{FF2B5EF4-FFF2-40B4-BE49-F238E27FC236}">
                <a16:creationId xmlns:a16="http://schemas.microsoft.com/office/drawing/2014/main" id="{7050653C-2499-440F-ACB1-093F402AD5BB}"/>
              </a:ext>
            </a:extLst>
          </p:cNvPr>
          <p:cNvGraphicFramePr>
            <a:graphicFrameLocks noChangeAspect="1"/>
          </p:cNvGraphicFramePr>
          <p:nvPr>
            <p:extLst>
              <p:ext uri="{D42A27DB-BD31-4B8C-83A1-F6EECF244321}">
                <p14:modId xmlns:p14="http://schemas.microsoft.com/office/powerpoint/2010/main" val="4016588765"/>
              </p:ext>
            </p:extLst>
          </p:nvPr>
        </p:nvGraphicFramePr>
        <p:xfrm>
          <a:off x="7894637" y="4586923"/>
          <a:ext cx="4792067" cy="1981200"/>
        </p:xfrm>
        <a:graphic>
          <a:graphicData uri="http://schemas.openxmlformats.org/presentationml/2006/ole">
            <mc:AlternateContent xmlns:mc="http://schemas.openxmlformats.org/markup-compatibility/2006">
              <mc:Choice xmlns:v="urn:schemas-microsoft-com:vml" Requires="v">
                <p:oleObj spid="_x0000_s3074" name="Packager Shell Object" showAsIcon="1" r:id="rId3" imgW="1064160" imgH="439560" progId="Package">
                  <p:embed/>
                </p:oleObj>
              </mc:Choice>
              <mc:Fallback>
                <p:oleObj name="Packager Shell Object" showAsIcon="1" r:id="rId3" imgW="1064160" imgH="439560" progId="Package">
                  <p:embed/>
                  <p:pic>
                    <p:nvPicPr>
                      <p:cNvPr id="5" name="Object 4">
                        <a:extLst>
                          <a:ext uri="{FF2B5EF4-FFF2-40B4-BE49-F238E27FC236}">
                            <a16:creationId xmlns:a16="http://schemas.microsoft.com/office/drawing/2014/main" id="{7050653C-2499-440F-ACB1-093F402AD5BB}"/>
                          </a:ext>
                        </a:extLst>
                      </p:cNvPr>
                      <p:cNvPicPr/>
                      <p:nvPr/>
                    </p:nvPicPr>
                    <p:blipFill>
                      <a:blip r:embed="rId4"/>
                      <a:stretch>
                        <a:fillRect/>
                      </a:stretch>
                    </p:blipFill>
                    <p:spPr>
                      <a:xfrm>
                        <a:off x="7894637" y="4586923"/>
                        <a:ext cx="4792067" cy="1981200"/>
                      </a:xfrm>
                      <a:prstGeom prst="rect">
                        <a:avLst/>
                      </a:prstGeom>
                    </p:spPr>
                  </p:pic>
                </p:oleObj>
              </mc:Fallback>
            </mc:AlternateContent>
          </a:graphicData>
        </a:graphic>
      </p:graphicFrame>
    </p:spTree>
    <p:extLst>
      <p:ext uri="{BB962C8B-B14F-4D97-AF65-F5344CB8AC3E}">
        <p14:creationId xmlns:p14="http://schemas.microsoft.com/office/powerpoint/2010/main" val="4861426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8DD1D-B92B-413F-8BA4-550EA7247BED}"/>
              </a:ext>
            </a:extLst>
          </p:cNvPr>
          <p:cNvSpPr>
            <a:spLocks noGrp="1"/>
          </p:cNvSpPr>
          <p:nvPr>
            <p:ph type="title"/>
          </p:nvPr>
        </p:nvSpPr>
        <p:spPr/>
        <p:txBody>
          <a:bodyPr/>
          <a:lstStyle/>
          <a:p>
            <a:r>
              <a:rPr lang="en-IN" dirty="0"/>
              <a:t>Complete Command prompt Instructions</a:t>
            </a:r>
          </a:p>
        </p:txBody>
      </p:sp>
      <p:sp>
        <p:nvSpPr>
          <p:cNvPr id="5" name="Rectangle 2">
            <a:extLst>
              <a:ext uri="{FF2B5EF4-FFF2-40B4-BE49-F238E27FC236}">
                <a16:creationId xmlns:a16="http://schemas.microsoft.com/office/drawing/2014/main" id="{E8CA8A64-5D19-4B83-B319-BEA328476467}"/>
              </a:ext>
            </a:extLst>
          </p:cNvPr>
          <p:cNvSpPr>
            <a:spLocks noGrp="1" noChangeArrowheads="1"/>
          </p:cNvSpPr>
          <p:nvPr>
            <p:ph type="body" sz="quarter" idx="10"/>
          </p:nvPr>
        </p:nvSpPr>
        <p:spPr bwMode="auto">
          <a:xfrm>
            <a:off x="274638" y="1840715"/>
            <a:ext cx="11428963" cy="7694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err="1">
                <a:ln>
                  <a:noFill/>
                </a:ln>
                <a:solidFill>
                  <a:srgbClr val="0101FD"/>
                </a:solidFill>
                <a:effectLst/>
                <a:latin typeface="SFMono-Regular"/>
                <a:cs typeface="Segoe UI" panose="020B0502040204020203" pitchFamily="34" charset="0"/>
              </a:rPr>
              <a:t>az</a:t>
            </a:r>
            <a:r>
              <a:rPr kumimoji="0" lang="en-US" altLang="en-US" sz="2400" b="0" i="0" u="none" strike="noStrike" cap="none" normalizeH="0" baseline="0" dirty="0">
                <a:ln>
                  <a:noFill/>
                </a:ln>
                <a:solidFill>
                  <a:srgbClr val="000000"/>
                </a:solidFill>
                <a:effectLst/>
                <a:latin typeface="SFMono-Regular"/>
                <a:cs typeface="Segoe UI" panose="020B0502040204020203" pitchFamily="34" charset="0"/>
              </a:rPr>
              <a:t> </a:t>
            </a:r>
            <a:r>
              <a:rPr kumimoji="0" lang="en-US" altLang="en-US" sz="2400" b="0" i="0" u="none" strike="noStrike" cap="none" normalizeH="0" baseline="0" dirty="0" err="1">
                <a:ln>
                  <a:noFill/>
                </a:ln>
                <a:solidFill>
                  <a:srgbClr val="000000"/>
                </a:solidFill>
                <a:effectLst/>
                <a:latin typeface="SFMono-Regular"/>
                <a:cs typeface="Segoe UI" panose="020B0502040204020203" pitchFamily="34" charset="0"/>
              </a:rPr>
              <a:t>iot</a:t>
            </a:r>
            <a:r>
              <a:rPr kumimoji="0" lang="en-US" altLang="en-US" sz="2400" b="0" i="0" u="none" strike="noStrike" cap="none" normalizeH="0" baseline="0" dirty="0">
                <a:ln>
                  <a:noFill/>
                </a:ln>
                <a:solidFill>
                  <a:srgbClr val="000000"/>
                </a:solidFill>
                <a:effectLst/>
                <a:latin typeface="SFMono-Regular"/>
                <a:cs typeface="Segoe UI" panose="020B0502040204020203" pitchFamily="34" charset="0"/>
              </a:rPr>
              <a:t> hub device-identity </a:t>
            </a:r>
            <a:r>
              <a:rPr kumimoji="0" lang="en-US" altLang="en-US" sz="2400" b="0" i="0" u="none" strike="noStrike" cap="none" normalizeH="0" baseline="0" dirty="0">
                <a:ln>
                  <a:noFill/>
                </a:ln>
                <a:solidFill>
                  <a:srgbClr val="0101FD"/>
                </a:solidFill>
                <a:effectLst/>
                <a:latin typeface="SFMono-Regular"/>
                <a:cs typeface="Segoe UI" panose="020B0502040204020203" pitchFamily="34" charset="0"/>
              </a:rPr>
              <a:t>create</a:t>
            </a:r>
            <a:r>
              <a:rPr kumimoji="0" lang="en-US" altLang="en-US" sz="2400" b="0" i="0" u="none" strike="noStrike" cap="none" normalizeH="0" baseline="0" dirty="0">
                <a:ln>
                  <a:noFill/>
                </a:ln>
                <a:solidFill>
                  <a:srgbClr val="007D9A"/>
                </a:solidFill>
                <a:effectLst/>
                <a:latin typeface="SFMono-Regular"/>
                <a:cs typeface="Segoe UI" panose="020B0502040204020203" pitchFamily="34" charset="0"/>
              </a:rPr>
              <a:t> --hub-name</a:t>
            </a:r>
            <a:r>
              <a:rPr kumimoji="0" lang="en-US" altLang="en-US" sz="2400" b="0" i="0" u="none" strike="noStrike" cap="none" normalizeH="0" baseline="0" dirty="0">
                <a:ln>
                  <a:noFill/>
                </a:ln>
                <a:solidFill>
                  <a:srgbClr val="000000"/>
                </a:solidFill>
                <a:effectLst/>
                <a:latin typeface="SFMono-Regular"/>
                <a:cs typeface="Segoe UI" panose="020B0502040204020203" pitchFamily="34" charset="0"/>
              </a:rPr>
              <a:t> </a:t>
            </a:r>
            <a:r>
              <a:rPr kumimoji="0" lang="en-US" altLang="en-US" sz="2400" b="0" i="0" u="none" strike="noStrike" cap="none" normalizeH="0" baseline="0" dirty="0" err="1">
                <a:ln>
                  <a:noFill/>
                </a:ln>
                <a:solidFill>
                  <a:srgbClr val="000000"/>
                </a:solidFill>
                <a:effectLst/>
                <a:latin typeface="SFMono-Regular"/>
                <a:cs typeface="Segoe UI" panose="020B0502040204020203" pitchFamily="34" charset="0"/>
              </a:rPr>
              <a:t>YourIoTHubName</a:t>
            </a:r>
            <a:r>
              <a:rPr kumimoji="0" lang="en-US" altLang="en-US" sz="2400" b="0" i="0" u="none" strike="noStrike" cap="none" normalizeH="0" baseline="0" dirty="0">
                <a:ln>
                  <a:noFill/>
                </a:ln>
                <a:solidFill>
                  <a:srgbClr val="007D9A"/>
                </a:solidFill>
                <a:effectLst/>
                <a:latin typeface="SFMono-Regular"/>
                <a:cs typeface="Segoe UI" panose="020B0502040204020203" pitchFamily="34" charset="0"/>
              </a:rPr>
              <a:t> --device-id</a:t>
            </a:r>
            <a:r>
              <a:rPr kumimoji="0" lang="en-US" altLang="en-US" sz="2400" b="0" i="0" u="none" strike="noStrike" cap="none" normalizeH="0" baseline="0" dirty="0">
                <a:ln>
                  <a:noFill/>
                </a:ln>
                <a:solidFill>
                  <a:srgbClr val="000000"/>
                </a:solidFill>
                <a:effectLst/>
                <a:latin typeface="SFMono-Regular"/>
                <a:cs typeface="Segoe UI" panose="020B0502040204020203" pitchFamily="34" charset="0"/>
              </a:rPr>
              <a:t> </a:t>
            </a:r>
            <a:r>
              <a:rPr kumimoji="0" lang="en-US" altLang="en-US" sz="2400" b="0" i="0" u="none" strike="noStrike" cap="none" normalizeH="0" baseline="0" dirty="0" err="1">
                <a:ln>
                  <a:noFill/>
                </a:ln>
                <a:solidFill>
                  <a:srgbClr val="000000"/>
                </a:solidFill>
                <a:effectLst/>
                <a:latin typeface="SFMono-Regular"/>
                <a:cs typeface="Segoe UI" panose="020B0502040204020203" pitchFamily="34" charset="0"/>
              </a:rPr>
              <a:t>MyPythonDevice</a:t>
            </a:r>
            <a:endParaRPr kumimoji="0" lang="en-US" altLang="en-US"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7FDCB2CB-89CF-4DD5-AD21-9FEFED1D4DAB}"/>
              </a:ext>
            </a:extLst>
          </p:cNvPr>
          <p:cNvSpPr txBox="1">
            <a:spLocks noChangeArrowheads="1"/>
          </p:cNvSpPr>
          <p:nvPr/>
        </p:nvSpPr>
        <p:spPr bwMode="auto">
          <a:xfrm>
            <a:off x="247788" y="2225200"/>
            <a:ext cx="10072309"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eaLnBrk="0" fontAlgn="base" hangingPunct="0">
              <a:lnSpc>
                <a:spcPct val="100000"/>
              </a:lnSpc>
              <a:spcBef>
                <a:spcPct val="0"/>
              </a:spcBef>
              <a:spcAft>
                <a:spcPct val="0"/>
              </a:spcAft>
              <a:buClrTx/>
              <a:buSzTx/>
            </a:pPr>
            <a:r>
              <a:rPr lang="en-US" altLang="en-US" sz="2400" dirty="0" err="1">
                <a:solidFill>
                  <a:srgbClr val="0101FD"/>
                </a:solidFill>
                <a:latin typeface="SFMono-Regular"/>
                <a:cs typeface="Segoe UI" panose="020B0502040204020203" pitchFamily="34" charset="0"/>
              </a:rPr>
              <a:t>az</a:t>
            </a:r>
            <a:r>
              <a:rPr lang="en-US" altLang="en-US" sz="2400" dirty="0">
                <a:solidFill>
                  <a:srgbClr val="0101FD"/>
                </a:solidFill>
                <a:latin typeface="SFMono-Regular"/>
                <a:cs typeface="Segoe UI" panose="020B0502040204020203" pitchFamily="34" charset="0"/>
              </a:rPr>
              <a:t> </a:t>
            </a:r>
            <a:r>
              <a:rPr lang="en-US" altLang="en-US" sz="2400" dirty="0" err="1">
                <a:solidFill>
                  <a:srgbClr val="0101FD"/>
                </a:solidFill>
                <a:latin typeface="SFMono-Regular"/>
                <a:cs typeface="Segoe UI" panose="020B0502040204020203" pitchFamily="34" charset="0"/>
              </a:rPr>
              <a:t>iot</a:t>
            </a:r>
            <a:r>
              <a:rPr lang="en-US" altLang="en-US" sz="2400" dirty="0">
                <a:solidFill>
                  <a:srgbClr val="0101FD"/>
                </a:solidFill>
                <a:latin typeface="SFMono-Regular"/>
                <a:cs typeface="Segoe UI" panose="020B0502040204020203" pitchFamily="34" charset="0"/>
              </a:rPr>
              <a:t> hub device-identity show-connection-string --</a:t>
            </a:r>
            <a:r>
              <a:rPr lang="en-US" altLang="en-US" sz="2400" dirty="0">
                <a:solidFill>
                  <a:srgbClr val="0070C0"/>
                </a:solidFill>
                <a:latin typeface="SFMono-Regular"/>
                <a:cs typeface="Segoe UI" panose="020B0502040204020203" pitchFamily="34" charset="0"/>
              </a:rPr>
              <a:t>hub-name</a:t>
            </a:r>
            <a:r>
              <a:rPr lang="en-US" altLang="en-US" sz="2400" dirty="0">
                <a:solidFill>
                  <a:srgbClr val="0101FD"/>
                </a:solidFill>
                <a:latin typeface="SFMono-Regular"/>
                <a:cs typeface="Segoe UI" panose="020B0502040204020203" pitchFamily="34" charset="0"/>
              </a:rPr>
              <a:t> </a:t>
            </a:r>
            <a:r>
              <a:rPr lang="en-US" altLang="en-US" sz="2400" dirty="0" err="1">
                <a:solidFill>
                  <a:schemeClr val="bg1"/>
                </a:solidFill>
                <a:latin typeface="SFMono-Regular"/>
                <a:cs typeface="Segoe UI" panose="020B0502040204020203" pitchFamily="34" charset="0"/>
              </a:rPr>
              <a:t>YourIoTHubName</a:t>
            </a:r>
            <a:r>
              <a:rPr lang="en-US" altLang="en-US" sz="2400" dirty="0">
                <a:solidFill>
                  <a:srgbClr val="0101FD"/>
                </a:solidFill>
                <a:latin typeface="SFMono-Regular"/>
                <a:cs typeface="Segoe UI" panose="020B0502040204020203" pitchFamily="34" charset="0"/>
              </a:rPr>
              <a:t> </a:t>
            </a:r>
            <a:br>
              <a:rPr lang="en-US" altLang="en-US" sz="2400" dirty="0">
                <a:solidFill>
                  <a:srgbClr val="0101FD"/>
                </a:solidFill>
                <a:latin typeface="SFMono-Regular"/>
                <a:cs typeface="Segoe UI" panose="020B0502040204020203" pitchFamily="34" charset="0"/>
              </a:rPr>
            </a:br>
            <a:r>
              <a:rPr lang="en-US" altLang="en-US" sz="2400" dirty="0">
                <a:solidFill>
                  <a:srgbClr val="0101FD"/>
                </a:solidFill>
                <a:latin typeface="SFMono-Regular"/>
                <a:cs typeface="Segoe UI" panose="020B0502040204020203" pitchFamily="34" charset="0"/>
              </a:rPr>
              <a:t>--device-id </a:t>
            </a:r>
            <a:r>
              <a:rPr lang="en-US" altLang="en-US" sz="2400" dirty="0" err="1">
                <a:solidFill>
                  <a:schemeClr val="bg1"/>
                </a:solidFill>
                <a:latin typeface="SFMono-Regular"/>
                <a:cs typeface="Segoe UI" panose="020B0502040204020203" pitchFamily="34" charset="0"/>
              </a:rPr>
              <a:t>MyPythonDevice</a:t>
            </a:r>
            <a:r>
              <a:rPr lang="en-US" altLang="en-US" sz="2400" dirty="0">
                <a:solidFill>
                  <a:srgbClr val="0101FD"/>
                </a:solidFill>
                <a:latin typeface="SFMono-Regular"/>
                <a:cs typeface="Segoe UI" panose="020B0502040204020203" pitchFamily="34" charset="0"/>
              </a:rPr>
              <a:t> --output table</a:t>
            </a:r>
          </a:p>
          <a:p>
            <a:pPr defTabSz="914400" eaLnBrk="0" fontAlgn="base" hangingPunct="0">
              <a:lnSpc>
                <a:spcPct val="100000"/>
              </a:lnSpc>
              <a:spcBef>
                <a:spcPct val="0"/>
              </a:spcBef>
              <a:spcAft>
                <a:spcPct val="0"/>
              </a:spcAft>
              <a:buClrTx/>
              <a:buSzTx/>
            </a:pPr>
            <a:endParaRPr lang="en-US" altLang="en-US" sz="2400" dirty="0">
              <a:solidFill>
                <a:srgbClr val="0101FD"/>
              </a:solidFill>
              <a:latin typeface="SFMono-Regular"/>
              <a:cs typeface="Segoe UI" panose="020B0502040204020203" pitchFamily="34" charset="0"/>
            </a:endParaRPr>
          </a:p>
          <a:p>
            <a:pPr defTabSz="914400" eaLnBrk="0" fontAlgn="base" hangingPunct="0">
              <a:lnSpc>
                <a:spcPct val="100000"/>
              </a:lnSpc>
              <a:spcBef>
                <a:spcPct val="0"/>
              </a:spcBef>
              <a:spcAft>
                <a:spcPct val="0"/>
              </a:spcAft>
              <a:buClrTx/>
              <a:buSzTx/>
            </a:pPr>
            <a:r>
              <a:rPr lang="en-US" altLang="en-US" sz="2400" i="1" u="sng" dirty="0">
                <a:solidFill>
                  <a:schemeClr val="bg1"/>
                </a:solidFill>
                <a:latin typeface="SFMono-Regular"/>
                <a:cs typeface="Segoe UI" panose="020B0502040204020203" pitchFamily="34" charset="0"/>
              </a:rPr>
              <a:t>Now note down the connection string shown.</a:t>
            </a:r>
          </a:p>
          <a:p>
            <a:pPr defTabSz="914400" eaLnBrk="0" fontAlgn="base" hangingPunct="0">
              <a:lnSpc>
                <a:spcPct val="100000"/>
              </a:lnSpc>
              <a:spcBef>
                <a:spcPct val="0"/>
              </a:spcBef>
              <a:spcAft>
                <a:spcPct val="0"/>
              </a:spcAft>
              <a:buClrTx/>
              <a:buSzTx/>
            </a:pPr>
            <a:endParaRPr lang="en-US" altLang="en-US" sz="2400" i="1" u="sng" dirty="0">
              <a:solidFill>
                <a:schemeClr val="bg1"/>
              </a:solidFill>
              <a:latin typeface="SFMono-Regular"/>
              <a:cs typeface="Segoe UI" panose="020B0502040204020203" pitchFamily="34" charset="0"/>
            </a:endParaRPr>
          </a:p>
          <a:p>
            <a:pPr defTabSz="914400" eaLnBrk="0" fontAlgn="base" hangingPunct="0">
              <a:lnSpc>
                <a:spcPct val="100000"/>
              </a:lnSpc>
              <a:spcBef>
                <a:spcPct val="0"/>
              </a:spcBef>
              <a:spcAft>
                <a:spcPct val="0"/>
              </a:spcAft>
              <a:buClrTx/>
              <a:buSzTx/>
            </a:pPr>
            <a:endParaRPr lang="en-US" altLang="en-US" sz="2400" i="1" u="sng" dirty="0">
              <a:solidFill>
                <a:schemeClr val="bg1"/>
              </a:solidFill>
              <a:latin typeface="SFMono-Regular"/>
              <a:cs typeface="Segoe UI" panose="020B0502040204020203" pitchFamily="34" charset="0"/>
            </a:endParaRPr>
          </a:p>
          <a:p>
            <a:pPr defTabSz="914400" eaLnBrk="0" fontAlgn="base" hangingPunct="0">
              <a:lnSpc>
                <a:spcPct val="100000"/>
              </a:lnSpc>
              <a:spcBef>
                <a:spcPct val="0"/>
              </a:spcBef>
              <a:spcAft>
                <a:spcPct val="0"/>
              </a:spcAft>
              <a:buClrTx/>
              <a:buSzTx/>
            </a:pPr>
            <a:r>
              <a:rPr lang="en-US" altLang="en-US" sz="2400" i="1" u="sng" dirty="0">
                <a:solidFill>
                  <a:schemeClr val="bg1"/>
                </a:solidFill>
                <a:latin typeface="SFMono-Regular"/>
                <a:cs typeface="Segoe UI" panose="020B0502040204020203" pitchFamily="34" charset="0"/>
              </a:rPr>
              <a:t>Run</a:t>
            </a:r>
          </a:p>
          <a:p>
            <a:pPr defTabSz="914400" eaLnBrk="0" fontAlgn="base" hangingPunct="0">
              <a:lnSpc>
                <a:spcPct val="100000"/>
              </a:lnSpc>
              <a:spcBef>
                <a:spcPct val="0"/>
              </a:spcBef>
              <a:spcAft>
                <a:spcPct val="0"/>
              </a:spcAft>
              <a:buClrTx/>
              <a:buSzTx/>
            </a:pPr>
            <a:r>
              <a:rPr lang="en-US" altLang="en-US" sz="2400" i="1" u="sng" dirty="0">
                <a:solidFill>
                  <a:schemeClr val="bg1"/>
                </a:solidFill>
                <a:latin typeface="SFMono-Regular"/>
                <a:cs typeface="Segoe UI" panose="020B0502040204020203" pitchFamily="34" charset="0"/>
              </a:rPr>
              <a:t>SimulatedDevice.py</a:t>
            </a:r>
            <a:br>
              <a:rPr lang="en-US" altLang="en-US" sz="800" i="1" u="sng" dirty="0">
                <a:solidFill>
                  <a:schemeClr val="bg1"/>
                </a:solidFill>
              </a:rPr>
            </a:br>
            <a:endParaRPr lang="en-US" altLang="en-US" sz="1800" i="1" u="sng" dirty="0">
              <a:solidFill>
                <a:schemeClr val="bg1"/>
              </a:solidFill>
              <a:latin typeface="Arial" panose="020B0604020202020204" pitchFamily="34" charset="0"/>
            </a:endParaRPr>
          </a:p>
        </p:txBody>
      </p:sp>
      <p:sp>
        <p:nvSpPr>
          <p:cNvPr id="12" name="Rectangle 11">
            <a:extLst>
              <a:ext uri="{FF2B5EF4-FFF2-40B4-BE49-F238E27FC236}">
                <a16:creationId xmlns:a16="http://schemas.microsoft.com/office/drawing/2014/main" id="{A04D0953-1E57-4974-AC97-C273C640F6E4}"/>
              </a:ext>
            </a:extLst>
          </p:cNvPr>
          <p:cNvSpPr/>
          <p:nvPr/>
        </p:nvSpPr>
        <p:spPr>
          <a:xfrm>
            <a:off x="3109913" y="3174098"/>
            <a:ext cx="6216650" cy="646331"/>
          </a:xfrm>
          <a:prstGeom prst="rect">
            <a:avLst/>
          </a:prstGeom>
        </p:spPr>
        <p:txBody>
          <a:bodyPr>
            <a:spAutoFit/>
          </a:bodyPr>
          <a:lstStyle/>
          <a:p>
            <a:r>
              <a:rPr lang="en-IN" dirty="0" err="1"/>
              <a:t>az</a:t>
            </a:r>
            <a:r>
              <a:rPr lang="en-IN" dirty="0"/>
              <a:t> </a:t>
            </a:r>
            <a:r>
              <a:rPr lang="en-IN" dirty="0" err="1"/>
              <a:t>iot</a:t>
            </a:r>
            <a:r>
              <a:rPr lang="en-IN" dirty="0"/>
              <a:t> hub monitor-events --hub-name </a:t>
            </a:r>
            <a:r>
              <a:rPr lang="en-IN" dirty="0" err="1"/>
              <a:t>YourIoTHubName</a:t>
            </a:r>
            <a:r>
              <a:rPr lang="en-IN" dirty="0"/>
              <a:t> --device-id </a:t>
            </a:r>
            <a:r>
              <a:rPr lang="en-IN" dirty="0" err="1"/>
              <a:t>MyPythonDevice</a:t>
            </a:r>
            <a:endParaRPr lang="en-IN" dirty="0"/>
          </a:p>
        </p:txBody>
      </p:sp>
    </p:spTree>
    <p:extLst>
      <p:ext uri="{BB962C8B-B14F-4D97-AF65-F5344CB8AC3E}">
        <p14:creationId xmlns:p14="http://schemas.microsoft.com/office/powerpoint/2010/main" val="4462611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B95E31-FAE6-4756-AAF0-3D5E2255AFE0}"/>
              </a:ext>
            </a:extLst>
          </p:cNvPr>
          <p:cNvSpPr>
            <a:spLocks noGrp="1"/>
          </p:cNvSpPr>
          <p:nvPr>
            <p:ph type="title"/>
          </p:nvPr>
        </p:nvSpPr>
        <p:spPr/>
        <p:txBody>
          <a:bodyPr/>
          <a:lstStyle/>
          <a:p>
            <a:r>
              <a:rPr lang="en-IN" dirty="0"/>
              <a:t>Create an IoT Hub</a:t>
            </a:r>
          </a:p>
        </p:txBody>
      </p:sp>
      <p:sp>
        <p:nvSpPr>
          <p:cNvPr id="5" name="Text Placeholder 4">
            <a:extLst>
              <a:ext uri="{FF2B5EF4-FFF2-40B4-BE49-F238E27FC236}">
                <a16:creationId xmlns:a16="http://schemas.microsoft.com/office/drawing/2014/main" id="{EF2CD633-B694-46A1-8834-D263606EB5BE}"/>
              </a:ext>
            </a:extLst>
          </p:cNvPr>
          <p:cNvSpPr>
            <a:spLocks noGrp="1"/>
          </p:cNvSpPr>
          <p:nvPr>
            <p:ph type="body" sz="quarter" idx="10"/>
          </p:nvPr>
        </p:nvSpPr>
        <p:spPr>
          <a:xfrm>
            <a:off x="274638" y="1212850"/>
            <a:ext cx="11887200" cy="738664"/>
          </a:xfrm>
        </p:spPr>
        <p:txBody>
          <a:bodyPr/>
          <a:lstStyle/>
          <a:p>
            <a:pPr marL="571500" indent="-57150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C339CC60-49D9-42BC-A5EE-1E91A154283A}"/>
              </a:ext>
            </a:extLst>
          </p:cNvPr>
          <p:cNvPicPr>
            <a:picLocks noChangeAspect="1"/>
          </p:cNvPicPr>
          <p:nvPr/>
        </p:nvPicPr>
        <p:blipFill>
          <a:blip r:embed="rId2"/>
          <a:stretch>
            <a:fillRect/>
          </a:stretch>
        </p:blipFill>
        <p:spPr>
          <a:xfrm>
            <a:off x="7937" y="1555194"/>
            <a:ext cx="12436475" cy="5409685"/>
          </a:xfrm>
          <a:prstGeom prst="rect">
            <a:avLst/>
          </a:prstGeom>
        </p:spPr>
      </p:pic>
    </p:spTree>
    <p:extLst>
      <p:ext uri="{BB962C8B-B14F-4D97-AF65-F5344CB8AC3E}">
        <p14:creationId xmlns:p14="http://schemas.microsoft.com/office/powerpoint/2010/main" val="6500971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69D7-105A-4A9F-9B3B-FCCB821E6724}"/>
              </a:ext>
            </a:extLst>
          </p:cNvPr>
          <p:cNvSpPr>
            <a:spLocks noGrp="1"/>
          </p:cNvSpPr>
          <p:nvPr>
            <p:ph type="title"/>
          </p:nvPr>
        </p:nvSpPr>
        <p:spPr/>
        <p:txBody>
          <a:bodyPr/>
          <a:lstStyle/>
          <a:p>
            <a:r>
              <a:rPr lang="en-IN" dirty="0"/>
              <a:t>Read Telemetry on Cloud for </a:t>
            </a:r>
            <a:r>
              <a:rPr lang="en-IN" dirty="0" err="1"/>
              <a:t>iot</a:t>
            </a:r>
            <a:r>
              <a:rPr lang="en-IN" dirty="0"/>
              <a:t> hub</a:t>
            </a:r>
          </a:p>
        </p:txBody>
      </p:sp>
      <p:sp>
        <p:nvSpPr>
          <p:cNvPr id="3" name="Text Placeholder 2">
            <a:extLst>
              <a:ext uri="{FF2B5EF4-FFF2-40B4-BE49-F238E27FC236}">
                <a16:creationId xmlns:a16="http://schemas.microsoft.com/office/drawing/2014/main" id="{F8D9F9BD-F497-467D-989B-6052F75FF07E}"/>
              </a:ext>
            </a:extLst>
          </p:cNvPr>
          <p:cNvSpPr>
            <a:spLocks noGrp="1"/>
          </p:cNvSpPr>
          <p:nvPr>
            <p:ph type="body" sz="quarter" idx="10"/>
          </p:nvPr>
        </p:nvSpPr>
        <p:spPr>
          <a:xfrm>
            <a:off x="274638" y="1212850"/>
            <a:ext cx="11887200" cy="5909310"/>
          </a:xfrm>
        </p:spPr>
        <p:txBody>
          <a:bodyPr/>
          <a:lstStyle/>
          <a:p>
            <a:pPr marL="571500" indent="-571500">
              <a:buFont typeface="Arial" panose="020B0604020202020204" pitchFamily="34" charset="0"/>
              <a:buChar char="•"/>
            </a:pPr>
            <a:r>
              <a:rPr lang="en-US" dirty="0" err="1"/>
              <a:t>az</a:t>
            </a:r>
            <a:r>
              <a:rPr lang="en-US" dirty="0"/>
              <a:t> extension add --name azure-cli-</a:t>
            </a:r>
            <a:r>
              <a:rPr lang="en-US" dirty="0" err="1"/>
              <a:t>iot</a:t>
            </a:r>
            <a:r>
              <a:rPr lang="en-US" dirty="0"/>
              <a:t>-</a:t>
            </a:r>
            <a:r>
              <a:rPr lang="en-US" dirty="0" err="1"/>
              <a:t>ext</a:t>
            </a:r>
            <a:endParaRPr lang="en-US" dirty="0"/>
          </a:p>
          <a:p>
            <a:pPr marL="571500" indent="-571500">
              <a:buFont typeface="Arial" panose="020B0604020202020204" pitchFamily="34" charset="0"/>
              <a:buChar char="•"/>
            </a:pPr>
            <a:endParaRPr lang="en-IN" dirty="0"/>
          </a:p>
          <a:p>
            <a:pPr marL="571500" indent="-571500">
              <a:buFont typeface="Arial" panose="020B0604020202020204" pitchFamily="34" charset="0"/>
              <a:buChar char="•"/>
            </a:pPr>
            <a:r>
              <a:rPr lang="en-IN" dirty="0" err="1"/>
              <a:t>az</a:t>
            </a:r>
            <a:r>
              <a:rPr lang="en-IN" dirty="0"/>
              <a:t> </a:t>
            </a:r>
            <a:r>
              <a:rPr lang="en-IN" dirty="0" err="1"/>
              <a:t>iot</a:t>
            </a:r>
            <a:r>
              <a:rPr lang="en-IN" dirty="0"/>
              <a:t> hub monitor-events --hub-name </a:t>
            </a:r>
            <a:r>
              <a:rPr lang="en-IN" b="1" dirty="0" err="1"/>
              <a:t>YourIoTHubName</a:t>
            </a:r>
            <a:r>
              <a:rPr lang="en-IN" dirty="0"/>
              <a:t> --device-id </a:t>
            </a:r>
            <a:r>
              <a:rPr lang="en-IN" b="1" dirty="0" err="1"/>
              <a:t>MyPythonDevice</a:t>
            </a:r>
            <a:endParaRPr lang="en-IN" b="1" dirty="0"/>
          </a:p>
          <a:p>
            <a:pPr marL="571500" indent="-571500">
              <a:buFont typeface="Arial" panose="020B0604020202020204" pitchFamily="34" charset="0"/>
              <a:buChar char="•"/>
            </a:pPr>
            <a:endParaRPr lang="en-IN" dirty="0"/>
          </a:p>
          <a:p>
            <a:pPr marL="571500" indent="-571500">
              <a:buFont typeface="Arial" panose="020B0604020202020204" pitchFamily="34" charset="0"/>
              <a:buChar char="•"/>
            </a:pPr>
            <a:endParaRPr lang="en-IN" dirty="0"/>
          </a:p>
          <a:p>
            <a:pPr marL="571500" indent="-571500">
              <a:buFont typeface="Arial" panose="020B0604020202020204" pitchFamily="34" charset="0"/>
              <a:buChar char="•"/>
            </a:pPr>
            <a:r>
              <a:rPr lang="en-IN" dirty="0" err="1"/>
              <a:t>az</a:t>
            </a:r>
            <a:r>
              <a:rPr lang="en-IN" dirty="0"/>
              <a:t> </a:t>
            </a:r>
            <a:r>
              <a:rPr lang="en-IN" dirty="0" err="1"/>
              <a:t>iot</a:t>
            </a:r>
            <a:r>
              <a:rPr lang="en-IN" dirty="0"/>
              <a:t> hub monitor-events --hub-name </a:t>
            </a:r>
            <a:r>
              <a:rPr lang="en-IN" i="1" dirty="0" err="1"/>
              <a:t>mypihub</a:t>
            </a:r>
            <a:r>
              <a:rPr lang="en-IN" dirty="0"/>
              <a:t> --device-id </a:t>
            </a:r>
            <a:r>
              <a:rPr lang="en-IN" i="1" dirty="0" err="1"/>
              <a:t>mypi</a:t>
            </a:r>
            <a:endParaRPr lang="en-IN" i="1" dirty="0"/>
          </a:p>
          <a:p>
            <a:pPr marL="571500" indent="-571500">
              <a:buFont typeface="Arial" panose="020B0604020202020204" pitchFamily="34" charset="0"/>
              <a:buChar char="•"/>
            </a:pPr>
            <a:endParaRPr lang="en-IN" dirty="0"/>
          </a:p>
        </p:txBody>
      </p:sp>
    </p:spTree>
    <p:extLst>
      <p:ext uri="{BB962C8B-B14F-4D97-AF65-F5344CB8AC3E}">
        <p14:creationId xmlns:p14="http://schemas.microsoft.com/office/powerpoint/2010/main" val="37485315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AD1EFE-FC83-49B4-8685-BD9E99020CC3}"/>
              </a:ext>
            </a:extLst>
          </p:cNvPr>
          <p:cNvSpPr>
            <a:spLocks noGrp="1"/>
          </p:cNvSpPr>
          <p:nvPr>
            <p:ph type="title"/>
          </p:nvPr>
        </p:nvSpPr>
        <p:spPr>
          <a:xfrm>
            <a:off x="274638" y="2125662"/>
            <a:ext cx="11887200" cy="2178802"/>
          </a:xfrm>
        </p:spPr>
        <p:txBody>
          <a:bodyPr/>
          <a:lstStyle/>
          <a:p>
            <a:r>
              <a:rPr lang="en-IN" dirty="0"/>
              <a:t>Microsoft Azure</a:t>
            </a:r>
            <a:br>
              <a:rPr lang="en-IN" dirty="0"/>
            </a:br>
            <a:r>
              <a:rPr lang="en-IN" dirty="0"/>
              <a:t>Stream Analytics</a:t>
            </a:r>
          </a:p>
        </p:txBody>
      </p:sp>
    </p:spTree>
    <p:extLst>
      <p:ext uri="{BB962C8B-B14F-4D97-AF65-F5344CB8AC3E}">
        <p14:creationId xmlns:p14="http://schemas.microsoft.com/office/powerpoint/2010/main" val="14727558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0AAF63-7AC6-48D1-AB10-5CC4993D5AAB}"/>
              </a:ext>
            </a:extLst>
          </p:cNvPr>
          <p:cNvSpPr>
            <a:spLocks noGrp="1"/>
          </p:cNvSpPr>
          <p:nvPr>
            <p:ph type="title"/>
          </p:nvPr>
        </p:nvSpPr>
        <p:spPr/>
        <p:txBody>
          <a:bodyPr/>
          <a:lstStyle/>
          <a:p>
            <a:r>
              <a:rPr lang="en-IN" dirty="0"/>
              <a:t>Stream Analytics</a:t>
            </a:r>
          </a:p>
        </p:txBody>
      </p:sp>
      <p:sp>
        <p:nvSpPr>
          <p:cNvPr id="4" name="Text Placeholder 3">
            <a:extLst>
              <a:ext uri="{FF2B5EF4-FFF2-40B4-BE49-F238E27FC236}">
                <a16:creationId xmlns:a16="http://schemas.microsoft.com/office/drawing/2014/main" id="{EFBC9E24-DB44-4A29-A90B-8504063E6511}"/>
              </a:ext>
            </a:extLst>
          </p:cNvPr>
          <p:cNvSpPr>
            <a:spLocks noGrp="1"/>
          </p:cNvSpPr>
          <p:nvPr>
            <p:ph type="body" sz="quarter" idx="10"/>
          </p:nvPr>
        </p:nvSpPr>
        <p:spPr>
          <a:xfrm>
            <a:off x="274638" y="1212850"/>
            <a:ext cx="11887200" cy="2646878"/>
          </a:xfrm>
        </p:spPr>
        <p:txBody>
          <a:bodyPr/>
          <a:lstStyle/>
          <a:p>
            <a:pPr marL="571500" indent="-571500">
              <a:buFont typeface="Arial" panose="020B0604020202020204" pitchFamily="34" charset="0"/>
              <a:buChar char="•"/>
            </a:pPr>
            <a:r>
              <a:rPr lang="en-US" dirty="0"/>
              <a:t>Stream Analytics is a fully managed, PaaS service </a:t>
            </a:r>
          </a:p>
          <a:p>
            <a:pPr marL="571500" indent="-571500">
              <a:buFont typeface="Arial" panose="020B0604020202020204" pitchFamily="34" charset="0"/>
              <a:buChar char="•"/>
            </a:pPr>
            <a:r>
              <a:rPr lang="en-US" dirty="0"/>
              <a:t>It help you analyze and process fast moving streams of data from IoT devices,</a:t>
            </a:r>
          </a:p>
          <a:p>
            <a:pPr marL="571500" indent="-571500">
              <a:buFont typeface="Arial" panose="020B0604020202020204" pitchFamily="34" charset="0"/>
              <a:buChar char="•"/>
            </a:pPr>
            <a:endParaRPr lang="en-IN" dirty="0"/>
          </a:p>
        </p:txBody>
      </p:sp>
    </p:spTree>
    <p:extLst>
      <p:ext uri="{BB962C8B-B14F-4D97-AF65-F5344CB8AC3E}">
        <p14:creationId xmlns:p14="http://schemas.microsoft.com/office/powerpoint/2010/main" val="26509983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A8AE-558B-4142-BA2E-EB46ACE6A020}"/>
              </a:ext>
            </a:extLst>
          </p:cNvPr>
          <p:cNvSpPr>
            <a:spLocks noGrp="1"/>
          </p:cNvSpPr>
          <p:nvPr>
            <p:ph type="title"/>
          </p:nvPr>
        </p:nvSpPr>
        <p:spPr/>
        <p:txBody>
          <a:bodyPr/>
          <a:lstStyle/>
          <a:p>
            <a:r>
              <a:rPr lang="en-IN" b="1" dirty="0"/>
              <a:t>Stream Analytics</a:t>
            </a:r>
          </a:p>
        </p:txBody>
      </p:sp>
      <p:pic>
        <p:nvPicPr>
          <p:cNvPr id="9" name="Picture 8">
            <a:extLst>
              <a:ext uri="{FF2B5EF4-FFF2-40B4-BE49-F238E27FC236}">
                <a16:creationId xmlns:a16="http://schemas.microsoft.com/office/drawing/2014/main" id="{CFBCDE1D-9AD9-49B5-8A87-12D638F0AC45}"/>
              </a:ext>
            </a:extLst>
          </p:cNvPr>
          <p:cNvPicPr>
            <a:picLocks noChangeAspect="1"/>
          </p:cNvPicPr>
          <p:nvPr/>
        </p:nvPicPr>
        <p:blipFill>
          <a:blip r:embed="rId2"/>
          <a:stretch>
            <a:fillRect/>
          </a:stretch>
        </p:blipFill>
        <p:spPr>
          <a:xfrm>
            <a:off x="1190478" y="1668462"/>
            <a:ext cx="10055518" cy="4802187"/>
          </a:xfrm>
          <a:prstGeom prst="rect">
            <a:avLst/>
          </a:prstGeom>
        </p:spPr>
      </p:pic>
    </p:spTree>
    <p:extLst>
      <p:ext uri="{BB962C8B-B14F-4D97-AF65-F5344CB8AC3E}">
        <p14:creationId xmlns:p14="http://schemas.microsoft.com/office/powerpoint/2010/main" val="4949084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0" cstate="print">
            <a:extLst>
              <a:ext uri="{28A0092B-C50C-407E-A947-70E740481C1C}">
                <a14:useLocalDpi xmlns:a14="http://schemas.microsoft.com/office/drawing/2010/main" val="0"/>
              </a:ext>
            </a:extLst>
          </a:blip>
          <a:srcRect t="8134" b="1047"/>
          <a:stretch/>
        </p:blipFill>
        <p:spPr>
          <a:xfrm>
            <a:off x="9218491" y="4777416"/>
            <a:ext cx="2926080" cy="1874520"/>
          </a:xfrm>
          <a:prstGeom prst="rect">
            <a:avLst/>
          </a:prstGeom>
        </p:spPr>
      </p:pic>
      <p:pic>
        <p:nvPicPr>
          <p:cNvPr id="19" name="Picture 18"/>
          <p:cNvPicPr>
            <a:picLocks noChangeAspect="1"/>
          </p:cNvPicPr>
          <p:nvPr/>
        </p:nvPicPr>
        <p:blipFill rotWithShape="1">
          <a:blip r:embed="rId11" cstate="print">
            <a:extLst>
              <a:ext uri="{28A0092B-C50C-407E-A947-70E740481C1C}">
                <a14:useLocalDpi xmlns:a14="http://schemas.microsoft.com/office/drawing/2010/main" val="0"/>
              </a:ext>
            </a:extLst>
          </a:blip>
          <a:srcRect l="14116" t="22004" r="6757" b="6265"/>
          <a:stretch/>
        </p:blipFill>
        <p:spPr>
          <a:xfrm>
            <a:off x="6218099" y="2034239"/>
            <a:ext cx="2926080" cy="1874520"/>
          </a:xfrm>
          <a:prstGeom prst="rect">
            <a:avLst/>
          </a:prstGeom>
        </p:spPr>
      </p:pic>
      <p:pic>
        <p:nvPicPr>
          <p:cNvPr id="21" name="Picture 20"/>
          <p:cNvPicPr>
            <a:picLocks noChangeAspect="1"/>
          </p:cNvPicPr>
          <p:nvPr/>
        </p:nvPicPr>
        <p:blipFill rotWithShape="1">
          <a:blip r:embed="rId12" cstate="print">
            <a:extLst>
              <a:ext uri="{28A0092B-C50C-407E-A947-70E740481C1C}">
                <a14:useLocalDpi xmlns:a14="http://schemas.microsoft.com/office/drawing/2010/main" val="0"/>
              </a:ext>
            </a:extLst>
          </a:blip>
          <a:srcRect t="5933" r="10927" b="9443"/>
          <a:stretch/>
        </p:blipFill>
        <p:spPr>
          <a:xfrm>
            <a:off x="9189720" y="2034239"/>
            <a:ext cx="2971800" cy="1874520"/>
          </a:xfrm>
          <a:prstGeom prst="rect">
            <a:avLst/>
          </a:prstGeom>
        </p:spPr>
      </p:pic>
      <p:pic>
        <p:nvPicPr>
          <p:cNvPr id="25" name="Picture 24"/>
          <p:cNvPicPr>
            <a:picLocks noChangeAspect="1"/>
          </p:cNvPicPr>
          <p:nvPr/>
        </p:nvPicPr>
        <p:blipFill rotWithShape="1">
          <a:blip r:embed="rId13" cstate="print">
            <a:extLst>
              <a:ext uri="{28A0092B-C50C-407E-A947-70E740481C1C}">
                <a14:useLocalDpi xmlns:a14="http://schemas.microsoft.com/office/drawing/2010/main" val="0"/>
              </a:ext>
            </a:extLst>
          </a:blip>
          <a:srcRect t="32939" r="30709" b="444"/>
          <a:stretch/>
        </p:blipFill>
        <p:spPr>
          <a:xfrm>
            <a:off x="3246145" y="4777408"/>
            <a:ext cx="2926080" cy="1874520"/>
          </a:xfrm>
          <a:prstGeom prst="rect">
            <a:avLst/>
          </a:prstGeom>
          <a:noFill/>
          <a:ln>
            <a:noFill/>
          </a:ln>
        </p:spPr>
      </p:pic>
      <p:pic>
        <p:nvPicPr>
          <p:cNvPr id="27" name="Picture 26"/>
          <p:cNvPicPr>
            <a:picLocks noChangeAspect="1"/>
          </p:cNvPicPr>
          <p:nvPr/>
        </p:nvPicPr>
        <p:blipFill rotWithShape="1">
          <a:blip r:embed="rId14" cstate="print">
            <a:extLst>
              <a:ext uri="{28A0092B-C50C-407E-A947-70E740481C1C}">
                <a14:useLocalDpi xmlns:a14="http://schemas.microsoft.com/office/drawing/2010/main" val="0"/>
              </a:ext>
            </a:extLst>
          </a:blip>
          <a:srcRect l="9497" t="16373" r="11311" b="9102"/>
          <a:stretch/>
        </p:blipFill>
        <p:spPr>
          <a:xfrm>
            <a:off x="6217968" y="4777408"/>
            <a:ext cx="2926080" cy="1874520"/>
          </a:xfrm>
          <a:prstGeom prst="rect">
            <a:avLst/>
          </a:prstGeom>
        </p:spPr>
      </p:pic>
      <p:pic>
        <p:nvPicPr>
          <p:cNvPr id="9" name="Picture 8"/>
          <p:cNvPicPr>
            <a:picLocks noChangeAspect="1"/>
          </p:cNvPicPr>
          <p:nvPr/>
        </p:nvPicPr>
        <p:blipFill rotWithShape="1">
          <a:blip r:embed="rId15" cstate="print">
            <a:extLst>
              <a:ext uri="{28A0092B-C50C-407E-A947-70E740481C1C}">
                <a14:useLocalDpi xmlns:a14="http://schemas.microsoft.com/office/drawing/2010/main" val="0"/>
              </a:ext>
            </a:extLst>
          </a:blip>
          <a:srcRect t="-3821" b="3821"/>
          <a:stretch/>
        </p:blipFill>
        <p:spPr>
          <a:xfrm>
            <a:off x="274321" y="4702932"/>
            <a:ext cx="2926080" cy="1948997"/>
          </a:xfrm>
          <a:prstGeom prst="rect">
            <a:avLst/>
          </a:prstGeom>
        </p:spPr>
      </p:pic>
      <p:pic>
        <p:nvPicPr>
          <p:cNvPr id="10" name="Picture 9"/>
          <p:cNvPicPr>
            <a:picLocks noChangeAspect="1"/>
          </p:cNvPicPr>
          <p:nvPr/>
        </p:nvPicPr>
        <p:blipFill rotWithShape="1">
          <a:blip r:embed="rId16" cstate="print">
            <a:extLst>
              <a:ext uri="{28A0092B-C50C-407E-A947-70E740481C1C}">
                <a14:useLocalDpi xmlns:a14="http://schemas.microsoft.com/office/drawing/2010/main" val="0"/>
              </a:ext>
            </a:extLst>
          </a:blip>
          <a:srcRect t="-6250" b="6250"/>
          <a:stretch/>
        </p:blipFill>
        <p:spPr>
          <a:xfrm>
            <a:off x="3246403" y="1714198"/>
            <a:ext cx="2926080" cy="2194560"/>
          </a:xfrm>
          <a:prstGeom prst="rect">
            <a:avLst/>
          </a:prstGeom>
        </p:spPr>
      </p:pic>
      <p:sp>
        <p:nvSpPr>
          <p:cNvPr id="2" name="Title 1"/>
          <p:cNvSpPr>
            <a:spLocks noGrp="1"/>
          </p:cNvSpPr>
          <p:nvPr>
            <p:ph type="title"/>
          </p:nvPr>
        </p:nvSpPr>
        <p:spPr/>
        <p:txBody>
          <a:bodyPr/>
          <a:lstStyle/>
          <a:p>
            <a:r>
              <a:rPr lang="en-US" dirty="0"/>
              <a:t>What are customers wanting to do?</a:t>
            </a:r>
          </a:p>
        </p:txBody>
      </p:sp>
      <p:sp>
        <p:nvSpPr>
          <p:cNvPr id="6" name="Text Placeholder 5"/>
          <p:cNvSpPr>
            <a:spLocks noGrp="1"/>
          </p:cNvSpPr>
          <p:nvPr>
            <p:ph type="body" sz="quarter" idx="11"/>
          </p:nvPr>
        </p:nvSpPr>
        <p:spPr/>
        <p:txBody>
          <a:bodyPr/>
          <a:lstStyle/>
          <a:p>
            <a:endParaRPr lang="en-US"/>
          </a:p>
        </p:txBody>
      </p:sp>
      <p:sp>
        <p:nvSpPr>
          <p:cNvPr id="24" name="Rectangle 23"/>
          <p:cNvSpPr>
            <a:spLocks/>
          </p:cNvSpPr>
          <p:nvPr>
            <p:custDataLst>
              <p:tags r:id="rId1"/>
            </p:custDataLst>
          </p:nvPr>
        </p:nvSpPr>
        <p:spPr bwMode="auto">
          <a:xfrm>
            <a:off x="274321" y="3954458"/>
            <a:ext cx="2926080" cy="8229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246145" y="3954458"/>
            <a:ext cx="2926080" cy="8229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32207">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CRM alerting sales with customer scenario</a:t>
            </a:r>
          </a:p>
        </p:txBody>
      </p:sp>
      <p:sp>
        <p:nvSpPr>
          <p:cNvPr id="28" name="Rectangle 27"/>
          <p:cNvSpPr>
            <a:spLocks/>
          </p:cNvSpPr>
          <p:nvPr>
            <p:custDataLst>
              <p:tags r:id="rId3"/>
            </p:custDataLst>
          </p:nvPr>
        </p:nvSpPr>
        <p:spPr bwMode="auto">
          <a:xfrm>
            <a:off x="6217968" y="3954458"/>
            <a:ext cx="2926080" cy="822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Data and identity protection services</a:t>
            </a:r>
          </a:p>
        </p:txBody>
      </p:sp>
      <p:sp>
        <p:nvSpPr>
          <p:cNvPr id="5" name="Rectangle 4"/>
          <p:cNvSpPr>
            <a:spLocks/>
          </p:cNvSpPr>
          <p:nvPr>
            <p:custDataLst>
              <p:tags r:id="rId4"/>
            </p:custDataLst>
          </p:nvPr>
        </p:nvSpPr>
        <p:spPr bwMode="auto">
          <a:xfrm>
            <a:off x="9218491" y="3954466"/>
            <a:ext cx="2926080" cy="822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Real-time fraud detection</a:t>
            </a:r>
          </a:p>
        </p:txBody>
      </p:sp>
      <p:sp>
        <p:nvSpPr>
          <p:cNvPr id="20" name="Rectangle 19"/>
          <p:cNvSpPr>
            <a:spLocks/>
          </p:cNvSpPr>
          <p:nvPr>
            <p:custDataLst>
              <p:tags r:id="rId5"/>
            </p:custDataLst>
          </p:nvPr>
        </p:nvSpPr>
        <p:spPr bwMode="auto">
          <a:xfrm>
            <a:off x="6218099" y="1211288"/>
            <a:ext cx="2926080" cy="82295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Click-stream analysis</a:t>
            </a:r>
          </a:p>
        </p:txBody>
      </p:sp>
      <p:sp>
        <p:nvSpPr>
          <p:cNvPr id="22" name="Rectangle 21"/>
          <p:cNvSpPr>
            <a:spLocks/>
          </p:cNvSpPr>
          <p:nvPr>
            <p:custDataLst>
              <p:tags r:id="rId6"/>
            </p:custDataLst>
          </p:nvPr>
        </p:nvSpPr>
        <p:spPr bwMode="auto">
          <a:xfrm>
            <a:off x="9189794" y="1211288"/>
            <a:ext cx="2971728" cy="8229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Real-time financial portfolio alerts</a:t>
            </a:r>
          </a:p>
        </p:txBody>
      </p:sp>
      <p:sp>
        <p:nvSpPr>
          <p:cNvPr id="23" name="Rectangle 22"/>
          <p:cNvSpPr>
            <a:spLocks/>
          </p:cNvSpPr>
          <p:nvPr>
            <p:custDataLst>
              <p:tags r:id="rId7"/>
            </p:custDataLst>
          </p:nvPr>
        </p:nvSpPr>
        <p:spPr bwMode="auto">
          <a:xfrm>
            <a:off x="3246403" y="1211288"/>
            <a:ext cx="2926080" cy="822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Connected car scenario</a:t>
            </a:r>
          </a:p>
        </p:txBody>
      </p:sp>
      <p:pic>
        <p:nvPicPr>
          <p:cNvPr id="29" name="Picture 28"/>
          <p:cNvPicPr>
            <a:picLocks noChangeAspect="1"/>
          </p:cNvPicPr>
          <p:nvPr/>
        </p:nvPicPr>
        <p:blipFill rotWithShape="1">
          <a:blip r:embed="rId17" cstate="print">
            <a:extLst>
              <a:ext uri="{28A0092B-C50C-407E-A947-70E740481C1C}">
                <a14:useLocalDpi xmlns:a14="http://schemas.microsoft.com/office/drawing/2010/main" val="0"/>
              </a:ext>
            </a:extLst>
          </a:blip>
          <a:srcRect t="1269" b="1269"/>
          <a:stretch/>
        </p:blipFill>
        <p:spPr>
          <a:xfrm>
            <a:off x="260510" y="2034239"/>
            <a:ext cx="2971800" cy="1874520"/>
          </a:xfrm>
          <a:prstGeom prst="rect">
            <a:avLst/>
          </a:prstGeom>
        </p:spPr>
      </p:pic>
      <p:sp>
        <p:nvSpPr>
          <p:cNvPr id="30" name="Rectangle 29"/>
          <p:cNvSpPr>
            <a:spLocks/>
          </p:cNvSpPr>
          <p:nvPr>
            <p:custDataLst>
              <p:tags r:id="rId8"/>
            </p:custDataLst>
          </p:nvPr>
        </p:nvSpPr>
        <p:spPr bwMode="auto">
          <a:xfrm>
            <a:off x="260510" y="1211288"/>
            <a:ext cx="2971800" cy="822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a:lnSpc>
                <a:spcPct val="90000"/>
              </a:lnSpc>
            </a:pPr>
            <a:r>
              <a:rPr lang="en-US" sz="2000" dirty="0">
                <a:gradFill flip="none" rotWithShape="1">
                  <a:gsLst>
                    <a:gs pos="0">
                      <a:srgbClr val="FFFFFF"/>
                    </a:gs>
                    <a:gs pos="100000">
                      <a:srgbClr val="FFFFFF"/>
                    </a:gs>
                  </a:gsLst>
                  <a:lin ang="5400000" scaled="0"/>
                  <a:tileRect/>
                </a:gradFill>
                <a:ea typeface="Segoe UI" pitchFamily="34" charset="0"/>
                <a:cs typeface="Segoe UI" pitchFamily="34" charset="0"/>
              </a:rPr>
              <a:t>Real-time financial sales tracking</a:t>
            </a:r>
          </a:p>
        </p:txBody>
      </p:sp>
    </p:spTree>
    <p:extLst>
      <p:ext uri="{BB962C8B-B14F-4D97-AF65-F5344CB8AC3E}">
        <p14:creationId xmlns:p14="http://schemas.microsoft.com/office/powerpoint/2010/main" val="175481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path" presetSubtype="0" accel="50000" decel="50000" fill="hold" grpId="1" nodeType="clickEffect">
                                  <p:stCondLst>
                                    <p:cond delay="0"/>
                                  </p:stCondLst>
                                  <p:childTnLst>
                                    <p:animMotion origin="layout" path="M 0.00051 -5.76487E-7 L 0.00051 0.07876 C 0.00051 0.11371 0.10383 0.15751 0.18791 0.15751 L 0.37566 0.15751 " pathEditMode="relative" rAng="0" ptsTypes="AAAA">
                                      <p:cBhvr>
                                        <p:cTn id="6" dur="2000" fill="hold"/>
                                        <p:tgtEl>
                                          <p:spTgt spid="30"/>
                                        </p:tgtEl>
                                        <p:attrNameLst>
                                          <p:attrName>ppt_x</p:attrName>
                                          <p:attrName>ppt_y</p:attrName>
                                        </p:attrNameLst>
                                      </p:cBhvr>
                                      <p:rCtr x="18757" y="7876"/>
                                    </p:animMotion>
                                  </p:childTnLst>
                                </p:cTn>
                              </p:par>
                              <p:par>
                                <p:cTn id="7" presetID="36" presetClass="path" presetSubtype="0" accel="50000" decel="50000" fill="hold" nodeType="withEffect">
                                  <p:stCondLst>
                                    <p:cond delay="0"/>
                                  </p:stCondLst>
                                  <p:childTnLst>
                                    <p:animMotion origin="layout" path="M 0.00051 3.84476E-6 L 0.00051 0.07875 C 0.00051 0.1137 0.10383 0.15751 0.18791 0.15751 L 0.37566 0.15751 " pathEditMode="relative" rAng="0" ptsTypes="AAAA">
                                      <p:cBhvr>
                                        <p:cTn id="8" dur="2000" fill="hold"/>
                                        <p:tgtEl>
                                          <p:spTgt spid="29"/>
                                        </p:tgtEl>
                                        <p:attrNameLst>
                                          <p:attrName>ppt_x</p:attrName>
                                          <p:attrName>ppt_y</p:attrName>
                                        </p:attrNameLst>
                                      </p:cBhvr>
                                      <p:rCtr x="18757" y="7876"/>
                                    </p:animMotion>
                                  </p:childTnLst>
                                </p:cTn>
                              </p:par>
                            </p:childTnLst>
                          </p:cTn>
                        </p:par>
                        <p:par>
                          <p:cTn id="9" fill="hold">
                            <p:stCondLst>
                              <p:cond delay="2000"/>
                            </p:stCondLst>
                            <p:childTnLst>
                              <p:par>
                                <p:cTn id="10" presetID="6" presetClass="emph" presetSubtype="0" fill="hold" grpId="0" nodeType="afterEffect">
                                  <p:stCondLst>
                                    <p:cond delay="0"/>
                                  </p:stCondLst>
                                  <p:childTnLst>
                                    <p:animScale>
                                      <p:cBhvr>
                                        <p:cTn id="11" dur="2000" fill="hold"/>
                                        <p:tgtEl>
                                          <p:spTgt spid="30"/>
                                        </p:tgtEl>
                                      </p:cBhvr>
                                      <p:by x="150000" y="150000"/>
                                    </p:animScale>
                                  </p:childTnLst>
                                </p:cTn>
                              </p:par>
                              <p:par>
                                <p:cTn id="12" presetID="6" presetClass="emph" presetSubtype="0" fill="hold" nodeType="withEffect">
                                  <p:stCondLst>
                                    <p:cond delay="0"/>
                                  </p:stCondLst>
                                  <p:childTnLst>
                                    <p:animScale>
                                      <p:cBhvr>
                                        <p:cTn id="13" dur="2000" fill="hold"/>
                                        <p:tgtEl>
                                          <p:spTgt spid="29"/>
                                        </p:tgtEl>
                                      </p:cBhvr>
                                      <p:by x="150000" y="150000"/>
                                    </p:animScale>
                                  </p:childTnLst>
                                </p:cTn>
                              </p:par>
                              <p:par>
                                <p:cTn id="14" presetID="9" presetClass="emph" presetSubtype="0" grpId="0" nodeType="withEffect">
                                  <p:stCondLst>
                                    <p:cond delay="0"/>
                                  </p:stCondLst>
                                  <p:childTnLst>
                                    <p:set>
                                      <p:cBhvr rctx="PPT">
                                        <p:cTn id="15" dur="indefinite"/>
                                        <p:tgtEl>
                                          <p:spTgt spid="23"/>
                                        </p:tgtEl>
                                        <p:attrNameLst>
                                          <p:attrName>style.opacity</p:attrName>
                                        </p:attrNameLst>
                                      </p:cBhvr>
                                      <p:to>
                                        <p:strVal val="0.5"/>
                                      </p:to>
                                    </p:set>
                                    <p:animEffect filter="image" prLst="opacity: 0.5">
                                      <p:cBhvr rctx="IE">
                                        <p:cTn id="16" dur="indefinite"/>
                                        <p:tgtEl>
                                          <p:spTgt spid="23"/>
                                        </p:tgtEl>
                                      </p:cBhvr>
                                    </p:animEffect>
                                  </p:childTnLst>
                                </p:cTn>
                              </p:par>
                              <p:par>
                                <p:cTn id="17" presetID="9" presetClass="emph" presetSubtype="0" nodeType="withEffect">
                                  <p:stCondLst>
                                    <p:cond delay="0"/>
                                  </p:stCondLst>
                                  <p:childTnLst>
                                    <p:set>
                                      <p:cBhvr rctx="PPT">
                                        <p:cTn id="18" dur="indefinite"/>
                                        <p:tgtEl>
                                          <p:spTgt spid="10"/>
                                        </p:tgtEl>
                                        <p:attrNameLst>
                                          <p:attrName>style.opacity</p:attrName>
                                        </p:attrNameLst>
                                      </p:cBhvr>
                                      <p:to>
                                        <p:strVal val="0.5"/>
                                      </p:to>
                                    </p:set>
                                    <p:animEffect filter="image" prLst="opacity: 0.5">
                                      <p:cBhvr rctx="IE">
                                        <p:cTn id="19" dur="indefinite"/>
                                        <p:tgtEl>
                                          <p:spTgt spid="10"/>
                                        </p:tgtEl>
                                      </p:cBhvr>
                                    </p:animEffect>
                                  </p:childTnLst>
                                </p:cTn>
                              </p:par>
                              <p:par>
                                <p:cTn id="20" presetID="9" presetClass="emph" presetSubtype="0" grpId="0" nodeType="withEffect">
                                  <p:stCondLst>
                                    <p:cond delay="0"/>
                                  </p:stCondLst>
                                  <p:childTnLst>
                                    <p:set>
                                      <p:cBhvr rctx="PPT">
                                        <p:cTn id="21" dur="indefinite"/>
                                        <p:tgtEl>
                                          <p:spTgt spid="20"/>
                                        </p:tgtEl>
                                        <p:attrNameLst>
                                          <p:attrName>style.opacity</p:attrName>
                                        </p:attrNameLst>
                                      </p:cBhvr>
                                      <p:to>
                                        <p:strVal val="0.5"/>
                                      </p:to>
                                    </p:set>
                                    <p:animEffect filter="image" prLst="opacity: 0.5">
                                      <p:cBhvr rctx="IE">
                                        <p:cTn id="22" dur="indefinite"/>
                                        <p:tgtEl>
                                          <p:spTgt spid="20"/>
                                        </p:tgtEl>
                                      </p:cBhvr>
                                    </p:animEffect>
                                  </p:childTnLst>
                                </p:cTn>
                              </p:par>
                              <p:par>
                                <p:cTn id="23" presetID="9" presetClass="emph" presetSubtype="0" nodeType="withEffect">
                                  <p:stCondLst>
                                    <p:cond delay="0"/>
                                  </p:stCondLst>
                                  <p:childTnLst>
                                    <p:set>
                                      <p:cBhvr rctx="PPT">
                                        <p:cTn id="24" dur="indefinite"/>
                                        <p:tgtEl>
                                          <p:spTgt spid="19"/>
                                        </p:tgtEl>
                                        <p:attrNameLst>
                                          <p:attrName>style.opacity</p:attrName>
                                        </p:attrNameLst>
                                      </p:cBhvr>
                                      <p:to>
                                        <p:strVal val="0.5"/>
                                      </p:to>
                                    </p:set>
                                    <p:animEffect filter="image" prLst="opacity: 0.5">
                                      <p:cBhvr rctx="IE">
                                        <p:cTn id="25" dur="indefinite"/>
                                        <p:tgtEl>
                                          <p:spTgt spid="19"/>
                                        </p:tgtEl>
                                      </p:cBhvr>
                                    </p:animEffect>
                                  </p:childTnLst>
                                </p:cTn>
                              </p:par>
                              <p:par>
                                <p:cTn id="26" presetID="9" presetClass="emph" presetSubtype="0" grpId="0" nodeType="withEffect">
                                  <p:stCondLst>
                                    <p:cond delay="0"/>
                                  </p:stCondLst>
                                  <p:childTnLst>
                                    <p:set>
                                      <p:cBhvr rctx="PPT">
                                        <p:cTn id="27" dur="indefinite"/>
                                        <p:tgtEl>
                                          <p:spTgt spid="22"/>
                                        </p:tgtEl>
                                        <p:attrNameLst>
                                          <p:attrName>style.opacity</p:attrName>
                                        </p:attrNameLst>
                                      </p:cBhvr>
                                      <p:to>
                                        <p:strVal val="0.5"/>
                                      </p:to>
                                    </p:set>
                                    <p:animEffect filter="image" prLst="opacity: 0.5">
                                      <p:cBhvr rctx="IE">
                                        <p:cTn id="28" dur="indefinite"/>
                                        <p:tgtEl>
                                          <p:spTgt spid="22"/>
                                        </p:tgtEl>
                                      </p:cBhvr>
                                    </p:animEffect>
                                  </p:childTnLst>
                                </p:cTn>
                              </p:par>
                              <p:par>
                                <p:cTn id="29" presetID="9" presetClass="emph" presetSubtype="0" nodeType="withEffect">
                                  <p:stCondLst>
                                    <p:cond delay="0"/>
                                  </p:stCondLst>
                                  <p:childTnLst>
                                    <p:set>
                                      <p:cBhvr rctx="PPT">
                                        <p:cTn id="30" dur="indefinite"/>
                                        <p:tgtEl>
                                          <p:spTgt spid="21"/>
                                        </p:tgtEl>
                                        <p:attrNameLst>
                                          <p:attrName>style.opacity</p:attrName>
                                        </p:attrNameLst>
                                      </p:cBhvr>
                                      <p:to>
                                        <p:strVal val="0.5"/>
                                      </p:to>
                                    </p:set>
                                    <p:animEffect filter="image" prLst="opacity: 0.5">
                                      <p:cBhvr rctx="IE">
                                        <p:cTn id="31" dur="indefinite"/>
                                        <p:tgtEl>
                                          <p:spTgt spid="21"/>
                                        </p:tgtEl>
                                      </p:cBhvr>
                                    </p:animEffect>
                                  </p:childTnLst>
                                </p:cTn>
                              </p:par>
                              <p:par>
                                <p:cTn id="32" presetID="9" presetClass="emph" presetSubtype="0" grpId="0" nodeType="withEffect">
                                  <p:stCondLst>
                                    <p:cond delay="0"/>
                                  </p:stCondLst>
                                  <p:childTnLst>
                                    <p:set>
                                      <p:cBhvr rctx="PPT">
                                        <p:cTn id="33" dur="indefinite"/>
                                        <p:tgtEl>
                                          <p:spTgt spid="5"/>
                                        </p:tgtEl>
                                        <p:attrNameLst>
                                          <p:attrName>style.opacity</p:attrName>
                                        </p:attrNameLst>
                                      </p:cBhvr>
                                      <p:to>
                                        <p:strVal val="0.5"/>
                                      </p:to>
                                    </p:set>
                                    <p:animEffect filter="image" prLst="opacity: 0.5">
                                      <p:cBhvr rctx="IE">
                                        <p:cTn id="34" dur="indefinite"/>
                                        <p:tgtEl>
                                          <p:spTgt spid="5"/>
                                        </p:tgtEl>
                                      </p:cBhvr>
                                    </p:animEffect>
                                  </p:childTnLst>
                                </p:cTn>
                              </p:par>
                              <p:par>
                                <p:cTn id="35" presetID="9" presetClass="emph" presetSubtype="0" nodeType="withEffect">
                                  <p:stCondLst>
                                    <p:cond delay="0"/>
                                  </p:stCondLst>
                                  <p:childTnLst>
                                    <p:set>
                                      <p:cBhvr rctx="PPT">
                                        <p:cTn id="36" dur="indefinite"/>
                                        <p:tgtEl>
                                          <p:spTgt spid="4"/>
                                        </p:tgtEl>
                                        <p:attrNameLst>
                                          <p:attrName>style.opacity</p:attrName>
                                        </p:attrNameLst>
                                      </p:cBhvr>
                                      <p:to>
                                        <p:strVal val="0.5"/>
                                      </p:to>
                                    </p:set>
                                    <p:animEffect filter="image" prLst="opacity: 0.5">
                                      <p:cBhvr rctx="IE">
                                        <p:cTn id="37" dur="indefinite"/>
                                        <p:tgtEl>
                                          <p:spTgt spid="4"/>
                                        </p:tgtEl>
                                      </p:cBhvr>
                                    </p:animEffect>
                                  </p:childTnLst>
                                </p:cTn>
                              </p:par>
                              <p:par>
                                <p:cTn id="38" presetID="9" presetClass="emph" presetSubtype="0" grpId="0" nodeType="withEffect">
                                  <p:stCondLst>
                                    <p:cond delay="0"/>
                                  </p:stCondLst>
                                  <p:childTnLst>
                                    <p:set>
                                      <p:cBhvr rctx="PPT">
                                        <p:cTn id="39" dur="indefinite"/>
                                        <p:tgtEl>
                                          <p:spTgt spid="28"/>
                                        </p:tgtEl>
                                        <p:attrNameLst>
                                          <p:attrName>style.opacity</p:attrName>
                                        </p:attrNameLst>
                                      </p:cBhvr>
                                      <p:to>
                                        <p:strVal val="0.5"/>
                                      </p:to>
                                    </p:set>
                                    <p:animEffect filter="image" prLst="opacity: 0.5">
                                      <p:cBhvr rctx="IE">
                                        <p:cTn id="40" dur="indefinite"/>
                                        <p:tgtEl>
                                          <p:spTgt spid="28"/>
                                        </p:tgtEl>
                                      </p:cBhvr>
                                    </p:animEffect>
                                  </p:childTnLst>
                                </p:cTn>
                              </p:par>
                              <p:par>
                                <p:cTn id="41" presetID="9" presetClass="emph" presetSubtype="0" nodeType="withEffect">
                                  <p:stCondLst>
                                    <p:cond delay="0"/>
                                  </p:stCondLst>
                                  <p:childTnLst>
                                    <p:set>
                                      <p:cBhvr rctx="PPT">
                                        <p:cTn id="42" dur="indefinite"/>
                                        <p:tgtEl>
                                          <p:spTgt spid="27"/>
                                        </p:tgtEl>
                                        <p:attrNameLst>
                                          <p:attrName>style.opacity</p:attrName>
                                        </p:attrNameLst>
                                      </p:cBhvr>
                                      <p:to>
                                        <p:strVal val="0.5"/>
                                      </p:to>
                                    </p:set>
                                    <p:animEffect filter="image" prLst="opacity: 0.5">
                                      <p:cBhvr rctx="IE">
                                        <p:cTn id="43" dur="indefinite"/>
                                        <p:tgtEl>
                                          <p:spTgt spid="27"/>
                                        </p:tgtEl>
                                      </p:cBhvr>
                                    </p:animEffect>
                                  </p:childTnLst>
                                </p:cTn>
                              </p:par>
                              <p:par>
                                <p:cTn id="44" presetID="9" presetClass="emph" presetSubtype="0" grpId="0" nodeType="withEffect">
                                  <p:stCondLst>
                                    <p:cond delay="0"/>
                                  </p:stCondLst>
                                  <p:childTnLst>
                                    <p:set>
                                      <p:cBhvr rctx="PPT">
                                        <p:cTn id="45" dur="indefinite"/>
                                        <p:tgtEl>
                                          <p:spTgt spid="26"/>
                                        </p:tgtEl>
                                        <p:attrNameLst>
                                          <p:attrName>style.opacity</p:attrName>
                                        </p:attrNameLst>
                                      </p:cBhvr>
                                      <p:to>
                                        <p:strVal val="0.5"/>
                                      </p:to>
                                    </p:set>
                                    <p:animEffect filter="image" prLst="opacity: 0.5">
                                      <p:cBhvr rctx="IE">
                                        <p:cTn id="46" dur="indefinite"/>
                                        <p:tgtEl>
                                          <p:spTgt spid="26"/>
                                        </p:tgtEl>
                                      </p:cBhvr>
                                    </p:animEffect>
                                  </p:childTnLst>
                                </p:cTn>
                              </p:par>
                              <p:par>
                                <p:cTn id="47" presetID="9" presetClass="emph" presetSubtype="0" nodeType="withEffect">
                                  <p:stCondLst>
                                    <p:cond delay="0"/>
                                  </p:stCondLst>
                                  <p:childTnLst>
                                    <p:set>
                                      <p:cBhvr rctx="PPT">
                                        <p:cTn id="48" dur="indefinite"/>
                                        <p:tgtEl>
                                          <p:spTgt spid="25"/>
                                        </p:tgtEl>
                                        <p:attrNameLst>
                                          <p:attrName>style.opacity</p:attrName>
                                        </p:attrNameLst>
                                      </p:cBhvr>
                                      <p:to>
                                        <p:strVal val="0.5"/>
                                      </p:to>
                                    </p:set>
                                    <p:animEffect filter="image" prLst="opacity: 0.5">
                                      <p:cBhvr rctx="IE">
                                        <p:cTn id="49" dur="indefinite"/>
                                        <p:tgtEl>
                                          <p:spTgt spid="25"/>
                                        </p:tgtEl>
                                      </p:cBhvr>
                                    </p:animEffect>
                                  </p:childTnLst>
                                </p:cTn>
                              </p:par>
                              <p:par>
                                <p:cTn id="50" presetID="9" presetClass="emph" presetSubtype="0" grpId="0" nodeType="withEffect">
                                  <p:stCondLst>
                                    <p:cond delay="0"/>
                                  </p:stCondLst>
                                  <p:childTnLst>
                                    <p:set>
                                      <p:cBhvr rctx="PPT">
                                        <p:cTn id="51" dur="indefinite"/>
                                        <p:tgtEl>
                                          <p:spTgt spid="24"/>
                                        </p:tgtEl>
                                        <p:attrNameLst>
                                          <p:attrName>style.opacity</p:attrName>
                                        </p:attrNameLst>
                                      </p:cBhvr>
                                      <p:to>
                                        <p:strVal val="0.5"/>
                                      </p:to>
                                    </p:set>
                                    <p:animEffect filter="image" prLst="opacity: 0.5">
                                      <p:cBhvr rctx="IE">
                                        <p:cTn id="52" dur="indefinite"/>
                                        <p:tgtEl>
                                          <p:spTgt spid="24"/>
                                        </p:tgtEl>
                                      </p:cBhvr>
                                    </p:animEffect>
                                  </p:childTnLst>
                                </p:cTn>
                              </p:par>
                              <p:par>
                                <p:cTn id="53" presetID="9" presetClass="emph" presetSubtype="0" nodeType="withEffect">
                                  <p:stCondLst>
                                    <p:cond delay="0"/>
                                  </p:stCondLst>
                                  <p:childTnLst>
                                    <p:set>
                                      <p:cBhvr rctx="PPT">
                                        <p:cTn id="54" dur="indefinite"/>
                                        <p:tgtEl>
                                          <p:spTgt spid="9"/>
                                        </p:tgtEl>
                                        <p:attrNameLst>
                                          <p:attrName>style.opacity</p:attrName>
                                        </p:attrNameLst>
                                      </p:cBhvr>
                                      <p:to>
                                        <p:strVal val="0.5"/>
                                      </p:to>
                                    </p:set>
                                    <p:animEffect filter="image" prLst="opacity: 0.5">
                                      <p:cBhvr rctx="IE">
                                        <p:cTn id="55" dur="indefinite"/>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P spid="5" grpId="0" animBg="1"/>
      <p:bldP spid="20" grpId="0" animBg="1"/>
      <p:bldP spid="22" grpId="0" animBg="1"/>
      <p:bldP spid="23" grpId="0" animBg="1"/>
      <p:bldP spid="30" grpId="0" animBg="1"/>
      <p:bldP spid="3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55" y="195387"/>
            <a:ext cx="11889564" cy="917575"/>
          </a:xfrm>
        </p:spPr>
        <p:txBody>
          <a:bodyPr/>
          <a:lstStyle/>
          <a:p>
            <a:r>
              <a:rPr lang="en-US" dirty="0"/>
              <a:t>How do developers create a real-time streaming solution?</a:t>
            </a:r>
          </a:p>
        </p:txBody>
      </p:sp>
      <p:sp>
        <p:nvSpPr>
          <p:cNvPr id="40" name="TextBox 39"/>
          <p:cNvSpPr txBox="1"/>
          <p:nvPr/>
        </p:nvSpPr>
        <p:spPr>
          <a:xfrm>
            <a:off x="9086534" y="6164986"/>
            <a:ext cx="1398904" cy="374846"/>
          </a:xfrm>
          <a:prstGeom prst="rect">
            <a:avLst/>
          </a:prstGeom>
          <a:noFill/>
        </p:spPr>
        <p:txBody>
          <a:bodyPr wrap="square" rtlCol="0">
            <a:spAutoFit/>
          </a:bodyPr>
          <a:lstStyle/>
          <a:p>
            <a:r>
              <a:rPr lang="en-US" sz="1836" b="1" dirty="0">
                <a:solidFill>
                  <a:srgbClr val="FF0000"/>
                </a:solidFill>
              </a:rPr>
              <a:t>Time</a:t>
            </a:r>
          </a:p>
        </p:txBody>
      </p:sp>
      <p:sp>
        <p:nvSpPr>
          <p:cNvPr id="19" name="TextBox 18"/>
          <p:cNvSpPr txBox="1"/>
          <p:nvPr/>
        </p:nvSpPr>
        <p:spPr>
          <a:xfrm>
            <a:off x="984178" y="6162780"/>
            <a:ext cx="4419600" cy="657359"/>
          </a:xfrm>
          <a:prstGeom prst="rect">
            <a:avLst/>
          </a:prstGeom>
          <a:noFill/>
        </p:spPr>
        <p:txBody>
          <a:bodyPr wrap="square" rtlCol="0">
            <a:spAutoFit/>
          </a:bodyPr>
          <a:lstStyle/>
          <a:p>
            <a:r>
              <a:rPr lang="en-US" sz="1836" b="1" dirty="0">
                <a:solidFill>
                  <a:srgbClr val="FF0000"/>
                </a:solidFill>
              </a:rPr>
              <a:t>Development and operations resources</a:t>
            </a:r>
          </a:p>
        </p:txBody>
      </p:sp>
      <p:sp>
        <p:nvSpPr>
          <p:cNvPr id="3" name="Rounded Rectangle 2"/>
          <p:cNvSpPr/>
          <p:nvPr/>
        </p:nvSpPr>
        <p:spPr bwMode="auto">
          <a:xfrm>
            <a:off x="4648234" y="5409199"/>
            <a:ext cx="3324310" cy="59910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Infrastructure – Procure and setup</a:t>
            </a:r>
          </a:p>
        </p:txBody>
      </p:sp>
      <p:sp>
        <p:nvSpPr>
          <p:cNvPr id="25" name="Rounded Rectangle 24"/>
          <p:cNvSpPr/>
          <p:nvPr/>
        </p:nvSpPr>
        <p:spPr bwMode="auto">
          <a:xfrm>
            <a:off x="4623967" y="4632488"/>
            <a:ext cx="3348580" cy="67956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Develop solution (code) for ingress, processing and egress</a:t>
            </a:r>
          </a:p>
        </p:txBody>
      </p:sp>
      <p:sp>
        <p:nvSpPr>
          <p:cNvPr id="27" name="Rounded Rectangle 26"/>
          <p:cNvSpPr/>
          <p:nvPr/>
        </p:nvSpPr>
        <p:spPr bwMode="auto">
          <a:xfrm>
            <a:off x="4623968" y="3826299"/>
            <a:ext cx="3348578" cy="70904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Develop solutions to integrate with other components like ML, BI </a:t>
            </a:r>
            <a:r>
              <a:rPr lang="en-US" sz="1400" dirty="0" err="1">
                <a:solidFill>
                  <a:srgbClr val="FFFFFF"/>
                </a:solidFill>
              </a:rPr>
              <a:t>etc</a:t>
            </a:r>
            <a:endParaRPr lang="en-US" sz="1400" dirty="0">
              <a:solidFill>
                <a:srgbClr val="FFFFFF"/>
              </a:solidFill>
            </a:endParaRPr>
          </a:p>
        </p:txBody>
      </p:sp>
      <p:sp>
        <p:nvSpPr>
          <p:cNvPr id="28" name="Rounded Rectangle 27"/>
          <p:cNvSpPr/>
          <p:nvPr/>
        </p:nvSpPr>
        <p:spPr bwMode="auto">
          <a:xfrm>
            <a:off x="4623967" y="3038046"/>
            <a:ext cx="3348580" cy="69110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Develop solutions to manage resiliency, such as infrastructure failures</a:t>
            </a:r>
          </a:p>
        </p:txBody>
      </p:sp>
      <p:sp>
        <p:nvSpPr>
          <p:cNvPr id="30" name="Rounded Rectangle 29"/>
          <p:cNvSpPr/>
          <p:nvPr/>
        </p:nvSpPr>
        <p:spPr bwMode="auto">
          <a:xfrm>
            <a:off x="4623969" y="2291667"/>
            <a:ext cx="3348577" cy="6492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Develop solutions and infrastructure for increasing scale with business growth</a:t>
            </a:r>
          </a:p>
        </p:txBody>
      </p:sp>
      <p:sp>
        <p:nvSpPr>
          <p:cNvPr id="32" name="Rounded Rectangle 31"/>
          <p:cNvSpPr/>
          <p:nvPr/>
        </p:nvSpPr>
        <p:spPr bwMode="auto">
          <a:xfrm>
            <a:off x="4648234" y="1549141"/>
            <a:ext cx="3348578" cy="645378"/>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Monitoring and Troubleshooting of solution</a:t>
            </a:r>
          </a:p>
        </p:txBody>
      </p:sp>
      <p:sp>
        <p:nvSpPr>
          <p:cNvPr id="4" name="Down Arrow 3"/>
          <p:cNvSpPr/>
          <p:nvPr/>
        </p:nvSpPr>
        <p:spPr bwMode="auto">
          <a:xfrm rot="10800000">
            <a:off x="9110100" y="5630861"/>
            <a:ext cx="609600" cy="531917"/>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Down Arrow 32"/>
          <p:cNvSpPr/>
          <p:nvPr/>
        </p:nvSpPr>
        <p:spPr bwMode="auto">
          <a:xfrm rot="10800000">
            <a:off x="2882771" y="5622944"/>
            <a:ext cx="609600" cy="531917"/>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Down Arrow 33"/>
          <p:cNvSpPr/>
          <p:nvPr/>
        </p:nvSpPr>
        <p:spPr bwMode="auto">
          <a:xfrm rot="10800000">
            <a:off x="9110100" y="4927634"/>
            <a:ext cx="609600" cy="1217716"/>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Down Arrow 34"/>
          <p:cNvSpPr/>
          <p:nvPr/>
        </p:nvSpPr>
        <p:spPr bwMode="auto">
          <a:xfrm rot="10800000">
            <a:off x="2882772" y="4932355"/>
            <a:ext cx="609600" cy="1217716"/>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Down Arrow 35"/>
          <p:cNvSpPr/>
          <p:nvPr/>
        </p:nvSpPr>
        <p:spPr bwMode="auto">
          <a:xfrm rot="10800000">
            <a:off x="9110100" y="4185269"/>
            <a:ext cx="609600" cy="1979716"/>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Down Arrow 36"/>
          <p:cNvSpPr/>
          <p:nvPr/>
        </p:nvSpPr>
        <p:spPr bwMode="auto">
          <a:xfrm rot="10800000">
            <a:off x="2892611" y="4175146"/>
            <a:ext cx="609600" cy="1979716"/>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Down Arrow 38"/>
          <p:cNvSpPr/>
          <p:nvPr/>
        </p:nvSpPr>
        <p:spPr bwMode="auto">
          <a:xfrm rot="10800000">
            <a:off x="9110100" y="3332180"/>
            <a:ext cx="609600" cy="2813170"/>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1" name="Down Arrow 40"/>
          <p:cNvSpPr/>
          <p:nvPr/>
        </p:nvSpPr>
        <p:spPr bwMode="auto">
          <a:xfrm rot="10800000">
            <a:off x="2889180" y="3341691"/>
            <a:ext cx="609600" cy="2813170"/>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2" name="Down Arrow 41"/>
          <p:cNvSpPr/>
          <p:nvPr/>
        </p:nvSpPr>
        <p:spPr bwMode="auto">
          <a:xfrm rot="10800000">
            <a:off x="9098591" y="2593659"/>
            <a:ext cx="609600" cy="3562486"/>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Down Arrow 42"/>
          <p:cNvSpPr/>
          <p:nvPr/>
        </p:nvSpPr>
        <p:spPr bwMode="auto">
          <a:xfrm rot="10800000">
            <a:off x="2877980" y="2574945"/>
            <a:ext cx="609600" cy="3562486"/>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Down Arrow 43"/>
          <p:cNvSpPr/>
          <p:nvPr/>
        </p:nvSpPr>
        <p:spPr bwMode="auto">
          <a:xfrm rot="10800000">
            <a:off x="9086532" y="1764300"/>
            <a:ext cx="609600" cy="4400686"/>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Down Arrow 44"/>
          <p:cNvSpPr/>
          <p:nvPr/>
        </p:nvSpPr>
        <p:spPr bwMode="auto">
          <a:xfrm rot="10800000">
            <a:off x="2900379" y="1729706"/>
            <a:ext cx="609600" cy="4400686"/>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09335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1"/>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27" grpId="0" animBg="1"/>
      <p:bldP spid="28" grpId="0" animBg="1"/>
      <p:bldP spid="30" grpId="0" animBg="1"/>
      <p:bldP spid="32" grpId="0" animBg="1"/>
      <p:bldP spid="4" grpId="0" animBg="1"/>
      <p:bldP spid="4"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9" grpId="0" animBg="1"/>
      <p:bldP spid="39" grpId="1" animBg="1"/>
      <p:bldP spid="41" grpId="0" animBg="1"/>
      <p:bldP spid="41" grpId="1" animBg="1"/>
      <p:bldP spid="42" grpId="0" animBg="1"/>
      <p:bldP spid="42" grpId="1" animBg="1"/>
      <p:bldP spid="43" grpId="0" animBg="1"/>
      <p:bldP spid="43" grpId="1" animBg="1"/>
      <p:bldP spid="44" grpId="0" animBg="1"/>
      <p:bldP spid="4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Developers using Azure Stream Analytics</a:t>
            </a:r>
          </a:p>
        </p:txBody>
      </p:sp>
      <p:sp>
        <p:nvSpPr>
          <p:cNvPr id="3" name="Rounded Rectangle 2"/>
          <p:cNvSpPr/>
          <p:nvPr/>
        </p:nvSpPr>
        <p:spPr bwMode="auto">
          <a:xfrm>
            <a:off x="440066" y="5355950"/>
            <a:ext cx="3324310" cy="59910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Infrastructure – Procure and setup</a:t>
            </a:r>
          </a:p>
        </p:txBody>
      </p:sp>
      <p:sp>
        <p:nvSpPr>
          <p:cNvPr id="25" name="Rounded Rectangle 24"/>
          <p:cNvSpPr/>
          <p:nvPr/>
        </p:nvSpPr>
        <p:spPr bwMode="auto">
          <a:xfrm>
            <a:off x="415800" y="4579239"/>
            <a:ext cx="3348580" cy="67956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Develop solution (code) for ingress, processing and egress</a:t>
            </a:r>
          </a:p>
        </p:txBody>
      </p:sp>
      <p:sp>
        <p:nvSpPr>
          <p:cNvPr id="27" name="Rounded Rectangle 26"/>
          <p:cNvSpPr/>
          <p:nvPr/>
        </p:nvSpPr>
        <p:spPr bwMode="auto">
          <a:xfrm>
            <a:off x="415801" y="3773049"/>
            <a:ext cx="3348578" cy="70904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Develop solutions to integrate with other components like ML, BI </a:t>
            </a:r>
            <a:r>
              <a:rPr lang="en-US" sz="1400" dirty="0" err="1">
                <a:solidFill>
                  <a:srgbClr val="FFFFFF"/>
                </a:solidFill>
              </a:rPr>
              <a:t>etc</a:t>
            </a:r>
            <a:endParaRPr lang="en-US" sz="1400" dirty="0">
              <a:solidFill>
                <a:srgbClr val="FFFFFF"/>
              </a:solidFill>
            </a:endParaRPr>
          </a:p>
        </p:txBody>
      </p:sp>
      <p:sp>
        <p:nvSpPr>
          <p:cNvPr id="28" name="Rounded Rectangle 27"/>
          <p:cNvSpPr/>
          <p:nvPr/>
        </p:nvSpPr>
        <p:spPr bwMode="auto">
          <a:xfrm>
            <a:off x="415800" y="2984796"/>
            <a:ext cx="3348580" cy="69110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Develop solutions to manage resiliency, such as infrastructure failures</a:t>
            </a:r>
          </a:p>
        </p:txBody>
      </p:sp>
      <p:sp>
        <p:nvSpPr>
          <p:cNvPr id="30" name="Rounded Rectangle 29"/>
          <p:cNvSpPr/>
          <p:nvPr/>
        </p:nvSpPr>
        <p:spPr bwMode="auto">
          <a:xfrm>
            <a:off x="415801" y="2238419"/>
            <a:ext cx="3348577" cy="64922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Develop solutions and infrastructure for increasing scale with business growth</a:t>
            </a:r>
          </a:p>
        </p:txBody>
      </p:sp>
      <p:sp>
        <p:nvSpPr>
          <p:cNvPr id="32" name="Rounded Rectangle 31"/>
          <p:cNvSpPr/>
          <p:nvPr/>
        </p:nvSpPr>
        <p:spPr bwMode="auto">
          <a:xfrm>
            <a:off x="440067" y="1495891"/>
            <a:ext cx="3348578" cy="645378"/>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sz="1400" dirty="0">
                <a:solidFill>
                  <a:srgbClr val="FFFFFF"/>
                </a:solidFill>
              </a:rPr>
              <a:t>Monitoring and Troubleshooting of solution</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9083" y="1549140"/>
            <a:ext cx="532312" cy="538881"/>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1577" y="2354646"/>
            <a:ext cx="532312" cy="538881"/>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9083" y="3081868"/>
            <a:ext cx="532312" cy="538881"/>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4070" y="3858128"/>
            <a:ext cx="532312" cy="538881"/>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9083" y="4670507"/>
            <a:ext cx="532312" cy="538881"/>
          </a:xfrm>
          <a:prstGeom prst="rect">
            <a:avLst/>
          </a:prstGeom>
        </p:spPr>
      </p:pic>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9083" y="5391843"/>
            <a:ext cx="532312" cy="538881"/>
          </a:xfrm>
          <a:prstGeom prst="rect">
            <a:avLst/>
          </a:prstGeom>
        </p:spPr>
      </p:pic>
      <p:sp>
        <p:nvSpPr>
          <p:cNvPr id="22" name="Content Placeholder 2"/>
          <p:cNvSpPr txBox="1">
            <a:spLocks/>
          </p:cNvSpPr>
          <p:nvPr/>
        </p:nvSpPr>
        <p:spPr bwMode="auto">
          <a:xfrm>
            <a:off x="4846652" y="2464173"/>
            <a:ext cx="6776689" cy="38656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spAutoFit/>
          </a:bodyPr>
          <a:lstStyle>
            <a:lvl1pPr marL="342900" indent="-342900" algn="l" defTabSz="931863" rtl="0" fontAlgn="base">
              <a:lnSpc>
                <a:spcPct val="90000"/>
              </a:lnSpc>
              <a:spcBef>
                <a:spcPct val="20000"/>
              </a:spcBef>
              <a:spcAft>
                <a:spcPct val="0"/>
              </a:spcAft>
              <a:buSzPct val="90000"/>
              <a:buFont typeface="Arial" charset="0"/>
              <a:buChar char="•"/>
              <a:defRPr sz="4000" kern="1200">
                <a:gradFill>
                  <a:gsLst>
                    <a:gs pos="2917">
                      <a:schemeClr val="tx2"/>
                    </a:gs>
                    <a:gs pos="100000">
                      <a:schemeClr val="tx2"/>
                    </a:gs>
                  </a:gsLst>
                  <a:lin ang="5400000" scaled="0"/>
                </a:gra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gradFill>
                  <a:gsLst>
                    <a:gs pos="2917">
                      <a:schemeClr val="tx2"/>
                    </a:gs>
                    <a:gs pos="100000">
                      <a:schemeClr val="tx2"/>
                    </a:gs>
                  </a:gsLst>
                  <a:lin ang="5400000" scaled="0"/>
                </a:gra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gradFill>
                  <a:gsLst>
                    <a:gs pos="2917">
                      <a:schemeClr val="tx2"/>
                    </a:gs>
                    <a:gs pos="100000">
                      <a:schemeClr val="tx2"/>
                    </a:gs>
                  </a:gsLst>
                  <a:lin ang="5400000" scaled="0"/>
                </a:gra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dirty="0">
                <a:solidFill>
                  <a:srgbClr val="FFFFFF"/>
                </a:solidFill>
              </a:rPr>
              <a:t>From Event or Data Streams to Real Time Insights </a:t>
            </a:r>
            <a:r>
              <a:rPr lang="en-US" u="sng" dirty="0">
                <a:solidFill>
                  <a:srgbClr val="FFFFFF"/>
                </a:solidFill>
              </a:rPr>
              <a:t>in less time with less people resources</a:t>
            </a:r>
          </a:p>
          <a:p>
            <a:pPr marL="0" indent="0">
              <a:buFont typeface="Arial" charset="0"/>
              <a:buNone/>
            </a:pPr>
            <a:endParaRPr lang="en-US" dirty="0">
              <a:solidFill>
                <a:srgbClr val="FFFFFF"/>
              </a:solidFill>
            </a:endParaRPr>
          </a:p>
          <a:p>
            <a:pPr marL="0" indent="0">
              <a:buFont typeface="Arial" charset="0"/>
              <a:buNone/>
            </a:pPr>
            <a:endParaRPr lang="en-US" dirty="0">
              <a:solidFill>
                <a:srgbClr val="FFFFFF"/>
              </a:solidFill>
            </a:endParaRPr>
          </a:p>
        </p:txBody>
      </p:sp>
    </p:spTree>
    <p:extLst>
      <p:ext uri="{BB962C8B-B14F-4D97-AF65-F5344CB8AC3E}">
        <p14:creationId xmlns:p14="http://schemas.microsoft.com/office/powerpoint/2010/main" val="3060737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500"/>
                                        <p:tgtEl>
                                          <p:spTgt spid="38"/>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044" y="3827833"/>
            <a:ext cx="2032173" cy="2032173"/>
          </a:xfrm>
          <a:prstGeom prst="rect">
            <a:avLst/>
          </a:prstGeom>
        </p:spPr>
      </p:pic>
      <p:sp>
        <p:nvSpPr>
          <p:cNvPr id="5" name="TextBox 4"/>
          <p:cNvSpPr txBox="1"/>
          <p:nvPr/>
        </p:nvSpPr>
        <p:spPr>
          <a:xfrm>
            <a:off x="782174" y="-17961"/>
            <a:ext cx="3759520" cy="837187"/>
          </a:xfrm>
          <a:prstGeom prst="rect">
            <a:avLst/>
          </a:prstGeom>
          <a:noFill/>
        </p:spPr>
        <p:txBody>
          <a:bodyPr wrap="square" lIns="243861" tIns="195089" rIns="243861" bIns="195089" rtlCol="0">
            <a:spAutoFit/>
          </a:bodyPr>
          <a:lstStyle/>
          <a:p>
            <a:pPr>
              <a:lnSpc>
                <a:spcPct val="90000"/>
              </a:lnSpc>
              <a:spcAft>
                <a:spcPts val="800"/>
              </a:spcAft>
            </a:pPr>
            <a:r>
              <a:rPr lang="en-US" sz="3200" dirty="0">
                <a:gradFill>
                  <a:gsLst>
                    <a:gs pos="2917">
                      <a:srgbClr val="FFFFFF"/>
                    </a:gs>
                    <a:gs pos="30000">
                      <a:srgbClr val="FFFFFF"/>
                    </a:gs>
                  </a:gsLst>
                  <a:lin ang="5400000" scaled="0"/>
                </a:gradFill>
              </a:rPr>
              <a:t>High Throughput</a:t>
            </a:r>
          </a:p>
        </p:txBody>
      </p:sp>
      <p:sp>
        <p:nvSpPr>
          <p:cNvPr id="6" name="TextBox 5"/>
          <p:cNvSpPr txBox="1"/>
          <p:nvPr/>
        </p:nvSpPr>
        <p:spPr>
          <a:xfrm>
            <a:off x="1341022" y="6266441"/>
            <a:ext cx="3759520" cy="837187"/>
          </a:xfrm>
          <a:prstGeom prst="rect">
            <a:avLst/>
          </a:prstGeom>
          <a:noFill/>
        </p:spPr>
        <p:txBody>
          <a:bodyPr wrap="square" lIns="243861" tIns="195089" rIns="243861" bIns="195089" rtlCol="0">
            <a:spAutoFit/>
          </a:bodyPr>
          <a:lstStyle/>
          <a:p>
            <a:pPr>
              <a:lnSpc>
                <a:spcPct val="90000"/>
              </a:lnSpc>
              <a:spcAft>
                <a:spcPts val="800"/>
              </a:spcAft>
            </a:pPr>
            <a:r>
              <a:rPr lang="en-US" sz="3200" dirty="0">
                <a:gradFill>
                  <a:gsLst>
                    <a:gs pos="2917">
                      <a:srgbClr val="FFFFFF"/>
                    </a:gs>
                    <a:gs pos="30000">
                      <a:srgbClr val="FFFFFF"/>
                    </a:gs>
                  </a:gsLst>
                  <a:lin ang="5400000" scaled="0"/>
                </a:gradFill>
              </a:rPr>
              <a:t>Low Latency</a:t>
            </a:r>
          </a:p>
        </p:txBody>
      </p:sp>
      <p:cxnSp>
        <p:nvCxnSpPr>
          <p:cNvPr id="8" name="Straight Connector 7"/>
          <p:cNvCxnSpPr/>
          <p:nvPr/>
        </p:nvCxnSpPr>
        <p:spPr>
          <a:xfrm>
            <a:off x="1094113" y="5041049"/>
            <a:ext cx="0" cy="1637915"/>
          </a:xfrm>
          <a:prstGeom prst="line">
            <a:avLst/>
          </a:prstGeom>
          <a:ln>
            <a:prstDash val="dash"/>
            <a:headEnd type="none"/>
            <a:tailEnd type="none"/>
          </a:ln>
        </p:spPr>
        <p:style>
          <a:lnRef idx="1">
            <a:schemeClr val="accent6"/>
          </a:lnRef>
          <a:fillRef idx="0">
            <a:schemeClr val="accent6"/>
          </a:fillRef>
          <a:effectRef idx="0">
            <a:schemeClr val="accent6"/>
          </a:effectRef>
          <a:fontRef idx="minor">
            <a:schemeClr val="tx1"/>
          </a:fontRef>
        </p:style>
      </p:cxnSp>
      <p:cxnSp>
        <p:nvCxnSpPr>
          <p:cNvPr id="9" name="Straight Connector 8"/>
          <p:cNvCxnSpPr/>
          <p:nvPr/>
        </p:nvCxnSpPr>
        <p:spPr>
          <a:xfrm>
            <a:off x="4216832" y="5057818"/>
            <a:ext cx="0" cy="1637915"/>
          </a:xfrm>
          <a:prstGeom prst="line">
            <a:avLst/>
          </a:prstGeom>
          <a:ln>
            <a:prstDash val="dash"/>
            <a:headEnd type="none"/>
            <a:tailEnd type="none"/>
          </a:ln>
        </p:spPr>
        <p:style>
          <a:lnRef idx="1">
            <a:schemeClr val="accent6"/>
          </a:lnRef>
          <a:fillRef idx="0">
            <a:schemeClr val="accent6"/>
          </a:fillRef>
          <a:effectRef idx="0">
            <a:schemeClr val="accent6"/>
          </a:effectRef>
          <a:fontRef idx="minor">
            <a:schemeClr val="tx1"/>
          </a:fontRef>
        </p:style>
      </p:cxnSp>
      <p:cxnSp>
        <p:nvCxnSpPr>
          <p:cNvPr id="11" name="Straight Arrow Connector 10"/>
          <p:cNvCxnSpPr/>
          <p:nvPr/>
        </p:nvCxnSpPr>
        <p:spPr>
          <a:xfrm>
            <a:off x="1137805" y="6063224"/>
            <a:ext cx="304825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Plus 11"/>
          <p:cNvSpPr/>
          <p:nvPr/>
        </p:nvSpPr>
        <p:spPr bwMode="auto">
          <a:xfrm>
            <a:off x="2101423" y="2811384"/>
            <a:ext cx="1016086" cy="91447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61" tIns="195089" rIns="243861" bIns="195089" numCol="1" spcCol="0" rtlCol="0" fromWordArt="0" anchor="t" anchorCtr="0" forceAA="0" compatLnSpc="1">
            <a:prstTxWarp prst="textNoShape">
              <a:avLst/>
            </a:prstTxWarp>
            <a:noAutofit/>
          </a:bodyPr>
          <a:lstStyle/>
          <a:p>
            <a:pPr algn="ctr" defTabSz="1243358"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556" y="821372"/>
            <a:ext cx="2237708" cy="1609090"/>
          </a:xfrm>
          <a:prstGeom prst="rect">
            <a:avLst/>
          </a:prstGeom>
        </p:spPr>
      </p:pic>
      <p:sp>
        <p:nvSpPr>
          <p:cNvPr id="15" name="TextBox 14"/>
          <p:cNvSpPr txBox="1"/>
          <p:nvPr/>
        </p:nvSpPr>
        <p:spPr>
          <a:xfrm>
            <a:off x="8047192" y="-216185"/>
            <a:ext cx="4064346" cy="2166910"/>
          </a:xfrm>
          <a:prstGeom prst="rect">
            <a:avLst/>
          </a:prstGeom>
          <a:noFill/>
        </p:spPr>
        <p:txBody>
          <a:bodyPr wrap="square" lIns="243861" tIns="195089" rIns="243861" bIns="195089" rtlCol="0">
            <a:spAutoFit/>
          </a:bodyPr>
          <a:lstStyle/>
          <a:p>
            <a:pPr>
              <a:lnSpc>
                <a:spcPct val="90000"/>
              </a:lnSpc>
              <a:spcAft>
                <a:spcPts val="800"/>
              </a:spcAft>
            </a:pPr>
            <a:r>
              <a:rPr lang="en-US" sz="12801" dirty="0">
                <a:gradFill>
                  <a:gsLst>
                    <a:gs pos="2917">
                      <a:srgbClr val="FFFFFF"/>
                    </a:gs>
                    <a:gs pos="30000">
                      <a:srgbClr val="FFFFFF"/>
                    </a:gs>
                  </a:gsLst>
                  <a:lin ang="5400000" scaled="0"/>
                </a:gradFill>
                <a:latin typeface="Segoe UI Light"/>
              </a:rPr>
              <a:t>what</a:t>
            </a:r>
          </a:p>
        </p:txBody>
      </p:sp>
      <p:sp>
        <p:nvSpPr>
          <p:cNvPr id="16" name="Rectangle 15"/>
          <p:cNvSpPr/>
          <p:nvPr/>
        </p:nvSpPr>
        <p:spPr bwMode="auto">
          <a:xfrm>
            <a:off x="8250412" y="1725802"/>
            <a:ext cx="3657910" cy="1467336"/>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24357" tIns="182774" rIns="124357" bIns="182774" numCol="1" spcCol="0" rtlCol="0" fromWordArt="0" anchor="ctr" anchorCtr="0" forceAA="0" compatLnSpc="1">
            <a:prstTxWarp prst="textNoShape">
              <a:avLst/>
            </a:prstTxWarp>
            <a:noAutofit/>
          </a:bodyPr>
          <a:lstStyle/>
          <a:p>
            <a:pPr marL="4231" algn="r" defTabSz="1242254">
              <a:spcBef>
                <a:spcPts val="816"/>
              </a:spcBef>
              <a:spcAft>
                <a:spcPts val="816"/>
              </a:spcAft>
              <a:defRPr/>
            </a:pPr>
            <a:r>
              <a:rPr lang="en-US" sz="2176" kern="0" spc="-136" dirty="0">
                <a:ln w="3175">
                  <a:noFill/>
                </a:ln>
                <a:solidFill>
                  <a:srgbClr val="FFFFFF"/>
                </a:solidFill>
                <a:cs typeface="Arial" charset="0"/>
              </a:rPr>
              <a:t>Dashboard </a:t>
            </a:r>
          </a:p>
          <a:p>
            <a:pPr marL="4231" algn="r" defTabSz="1242254">
              <a:spcBef>
                <a:spcPts val="816"/>
              </a:spcBef>
              <a:spcAft>
                <a:spcPts val="816"/>
              </a:spcAft>
              <a:defRPr/>
            </a:pPr>
            <a:r>
              <a:rPr lang="en-US" sz="2176" kern="0" spc="-136" dirty="0">
                <a:ln w="3175">
                  <a:noFill/>
                </a:ln>
                <a:solidFill>
                  <a:srgbClr val="FFFFFF"/>
                </a:solidFill>
                <a:cs typeface="Arial" charset="0"/>
              </a:rPr>
              <a:t>Monitoring</a:t>
            </a:r>
          </a:p>
        </p:txBody>
      </p:sp>
      <p:sp>
        <p:nvSpPr>
          <p:cNvPr id="17" name="Freeform 5"/>
          <p:cNvSpPr>
            <a:spLocks noEditPoints="1"/>
          </p:cNvSpPr>
          <p:nvPr/>
        </p:nvSpPr>
        <p:spPr bwMode="auto">
          <a:xfrm>
            <a:off x="8352019" y="2075442"/>
            <a:ext cx="795874" cy="770538"/>
          </a:xfrm>
          <a:custGeom>
            <a:avLst/>
            <a:gdLst>
              <a:gd name="T0" fmla="*/ 2475 w 4388"/>
              <a:gd name="T1" fmla="*/ 3077 h 4406"/>
              <a:gd name="T2" fmla="*/ 2592 w 4388"/>
              <a:gd name="T3" fmla="*/ 1981 h 4406"/>
              <a:gd name="T4" fmla="*/ 2425 w 4388"/>
              <a:gd name="T5" fmla="*/ 283 h 4406"/>
              <a:gd name="T6" fmla="*/ 2842 w 4388"/>
              <a:gd name="T7" fmla="*/ 387 h 4406"/>
              <a:gd name="T8" fmla="*/ 3221 w 4388"/>
              <a:gd name="T9" fmla="*/ 578 h 4406"/>
              <a:gd name="T10" fmla="*/ 3549 w 4388"/>
              <a:gd name="T11" fmla="*/ 843 h 4406"/>
              <a:gd name="T12" fmla="*/ 3813 w 4388"/>
              <a:gd name="T13" fmla="*/ 1173 h 4406"/>
              <a:gd name="T14" fmla="*/ 4004 w 4388"/>
              <a:gd name="T15" fmla="*/ 1553 h 4406"/>
              <a:gd name="T16" fmla="*/ 4107 w 4388"/>
              <a:gd name="T17" fmla="*/ 1972 h 4406"/>
              <a:gd name="T18" fmla="*/ 4118 w 4388"/>
              <a:gd name="T19" fmla="*/ 2367 h 4406"/>
              <a:gd name="T20" fmla="*/ 4035 w 4388"/>
              <a:gd name="T21" fmla="*/ 2790 h 4406"/>
              <a:gd name="T22" fmla="*/ 3864 w 4388"/>
              <a:gd name="T23" fmla="*/ 3176 h 4406"/>
              <a:gd name="T24" fmla="*/ 3613 w 4388"/>
              <a:gd name="T25" fmla="*/ 3513 h 4406"/>
              <a:gd name="T26" fmla="*/ 3300 w 4388"/>
              <a:gd name="T27" fmla="*/ 3786 h 4406"/>
              <a:gd name="T28" fmla="*/ 2931 w 4388"/>
              <a:gd name="T29" fmla="*/ 3990 h 4406"/>
              <a:gd name="T30" fmla="*/ 2520 w 4388"/>
              <a:gd name="T31" fmla="*/ 4111 h 4406"/>
              <a:gd name="T32" fmla="*/ 2131 w 4388"/>
              <a:gd name="T33" fmla="*/ 4139 h 4406"/>
              <a:gd name="T34" fmla="*/ 1700 w 4388"/>
              <a:gd name="T35" fmla="*/ 4080 h 4406"/>
              <a:gd name="T36" fmla="*/ 1306 w 4388"/>
              <a:gd name="T37" fmla="*/ 3930 h 4406"/>
              <a:gd name="T38" fmla="*/ 960 w 4388"/>
              <a:gd name="T39" fmla="*/ 3702 h 4406"/>
              <a:gd name="T40" fmla="*/ 672 w 4388"/>
              <a:gd name="T41" fmla="*/ 3406 h 4406"/>
              <a:gd name="T42" fmla="*/ 454 w 4388"/>
              <a:gd name="T43" fmla="*/ 3053 h 4406"/>
              <a:gd name="T44" fmla="*/ 313 w 4388"/>
              <a:gd name="T45" fmla="*/ 2653 h 4406"/>
              <a:gd name="T46" fmla="*/ 265 w 4388"/>
              <a:gd name="T47" fmla="*/ 2217 h 4406"/>
              <a:gd name="T48" fmla="*/ 304 w 4388"/>
              <a:gd name="T49" fmla="*/ 1828 h 4406"/>
              <a:gd name="T50" fmla="*/ 434 w 4388"/>
              <a:gd name="T51" fmla="*/ 1421 h 4406"/>
              <a:gd name="T52" fmla="*/ 645 w 4388"/>
              <a:gd name="T53" fmla="*/ 1056 h 4406"/>
              <a:gd name="T54" fmla="*/ 926 w 4388"/>
              <a:gd name="T55" fmla="*/ 748 h 4406"/>
              <a:gd name="T56" fmla="*/ 1266 w 4388"/>
              <a:gd name="T57" fmla="*/ 504 h 4406"/>
              <a:gd name="T58" fmla="*/ 1655 w 4388"/>
              <a:gd name="T59" fmla="*/ 342 h 4406"/>
              <a:gd name="T60" fmla="*/ 2081 w 4388"/>
              <a:gd name="T61" fmla="*/ 268 h 4406"/>
              <a:gd name="T62" fmla="*/ 1902 w 4388"/>
              <a:gd name="T63" fmla="*/ 18 h 4406"/>
              <a:gd name="T64" fmla="*/ 1428 w 4388"/>
              <a:gd name="T65" fmla="*/ 133 h 4406"/>
              <a:gd name="T66" fmla="*/ 1003 w 4388"/>
              <a:gd name="T67" fmla="*/ 346 h 4406"/>
              <a:gd name="T68" fmla="*/ 638 w 4388"/>
              <a:gd name="T69" fmla="*/ 643 h 4406"/>
              <a:gd name="T70" fmla="*/ 342 w 4388"/>
              <a:gd name="T71" fmla="*/ 1016 h 4406"/>
              <a:gd name="T72" fmla="*/ 131 w 4388"/>
              <a:gd name="T73" fmla="*/ 1448 h 4406"/>
              <a:gd name="T74" fmla="*/ 18 w 4388"/>
              <a:gd name="T75" fmla="*/ 1933 h 4406"/>
              <a:gd name="T76" fmla="*/ 7 w 4388"/>
              <a:gd name="T77" fmla="*/ 2387 h 4406"/>
              <a:gd name="T78" fmla="*/ 97 w 4388"/>
              <a:gd name="T79" fmla="*/ 2869 h 4406"/>
              <a:gd name="T80" fmla="*/ 288 w 4388"/>
              <a:gd name="T81" fmla="*/ 3309 h 4406"/>
              <a:gd name="T82" fmla="*/ 566 w 4388"/>
              <a:gd name="T83" fmla="*/ 3691 h 4406"/>
              <a:gd name="T84" fmla="*/ 917 w 4388"/>
              <a:gd name="T85" fmla="*/ 4004 h 4406"/>
              <a:gd name="T86" fmla="*/ 1329 w 4388"/>
              <a:gd name="T87" fmla="*/ 4235 h 4406"/>
              <a:gd name="T88" fmla="*/ 1792 w 4388"/>
              <a:gd name="T89" fmla="*/ 4372 h 4406"/>
              <a:gd name="T90" fmla="*/ 2237 w 4388"/>
              <a:gd name="T91" fmla="*/ 4406 h 4406"/>
              <a:gd name="T92" fmla="*/ 2738 w 4388"/>
              <a:gd name="T93" fmla="*/ 4338 h 4406"/>
              <a:gd name="T94" fmla="*/ 3194 w 4388"/>
              <a:gd name="T95" fmla="*/ 4168 h 4406"/>
              <a:gd name="T96" fmla="*/ 3592 w 4388"/>
              <a:gd name="T97" fmla="*/ 3909 h 4406"/>
              <a:gd name="T98" fmla="*/ 3923 w 4388"/>
              <a:gd name="T99" fmla="*/ 3570 h 4406"/>
              <a:gd name="T100" fmla="*/ 4174 w 4388"/>
              <a:gd name="T101" fmla="*/ 3169 h 4406"/>
              <a:gd name="T102" fmla="*/ 4334 w 4388"/>
              <a:gd name="T103" fmla="*/ 2713 h 4406"/>
              <a:gd name="T104" fmla="*/ 4388 w 4388"/>
              <a:gd name="T105" fmla="*/ 2217 h 4406"/>
              <a:gd name="T106" fmla="*/ 4345 w 4388"/>
              <a:gd name="T107" fmla="*/ 1767 h 4406"/>
              <a:gd name="T108" fmla="*/ 4197 w 4388"/>
              <a:gd name="T109" fmla="*/ 1299 h 4406"/>
              <a:gd name="T110" fmla="*/ 3956 w 4388"/>
              <a:gd name="T111" fmla="*/ 884 h 4406"/>
              <a:gd name="T112" fmla="*/ 3631 w 4388"/>
              <a:gd name="T113" fmla="*/ 535 h 4406"/>
              <a:gd name="T114" fmla="*/ 3241 w 4388"/>
              <a:gd name="T115" fmla="*/ 265 h 4406"/>
              <a:gd name="T116" fmla="*/ 2790 w 4388"/>
              <a:gd name="T117" fmla="*/ 83 h 4406"/>
              <a:gd name="T118" fmla="*/ 2295 w 4388"/>
              <a:gd name="T119" fmla="*/ 4 h 4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88" h="4406">
                <a:moveTo>
                  <a:pt x="2592" y="1981"/>
                </a:moveTo>
                <a:lnTo>
                  <a:pt x="2592" y="1981"/>
                </a:lnTo>
                <a:lnTo>
                  <a:pt x="1915" y="1360"/>
                </a:lnTo>
                <a:lnTo>
                  <a:pt x="1915" y="1360"/>
                </a:lnTo>
                <a:lnTo>
                  <a:pt x="2475" y="1360"/>
                </a:lnTo>
                <a:lnTo>
                  <a:pt x="2475" y="1360"/>
                </a:lnTo>
                <a:lnTo>
                  <a:pt x="3386" y="2217"/>
                </a:lnTo>
                <a:lnTo>
                  <a:pt x="3386" y="2217"/>
                </a:lnTo>
                <a:lnTo>
                  <a:pt x="2475" y="3077"/>
                </a:lnTo>
                <a:lnTo>
                  <a:pt x="2475" y="3077"/>
                </a:lnTo>
                <a:lnTo>
                  <a:pt x="1915" y="3077"/>
                </a:lnTo>
                <a:lnTo>
                  <a:pt x="1915" y="3077"/>
                </a:lnTo>
                <a:lnTo>
                  <a:pt x="2592" y="2425"/>
                </a:lnTo>
                <a:lnTo>
                  <a:pt x="2592" y="2425"/>
                </a:lnTo>
                <a:lnTo>
                  <a:pt x="1061" y="2425"/>
                </a:lnTo>
                <a:lnTo>
                  <a:pt x="1061" y="2425"/>
                </a:lnTo>
                <a:lnTo>
                  <a:pt x="1061" y="1981"/>
                </a:lnTo>
                <a:lnTo>
                  <a:pt x="2592" y="1981"/>
                </a:lnTo>
                <a:lnTo>
                  <a:pt x="2592" y="1981"/>
                </a:lnTo>
                <a:lnTo>
                  <a:pt x="2592" y="1981"/>
                </a:lnTo>
                <a:close/>
                <a:moveTo>
                  <a:pt x="2180" y="267"/>
                </a:moveTo>
                <a:lnTo>
                  <a:pt x="2180" y="267"/>
                </a:lnTo>
                <a:lnTo>
                  <a:pt x="2230" y="267"/>
                </a:lnTo>
                <a:lnTo>
                  <a:pt x="2279" y="268"/>
                </a:lnTo>
                <a:lnTo>
                  <a:pt x="2327" y="272"/>
                </a:lnTo>
                <a:lnTo>
                  <a:pt x="2376" y="277"/>
                </a:lnTo>
                <a:lnTo>
                  <a:pt x="2425" y="283"/>
                </a:lnTo>
                <a:lnTo>
                  <a:pt x="2473" y="290"/>
                </a:lnTo>
                <a:lnTo>
                  <a:pt x="2520" y="297"/>
                </a:lnTo>
                <a:lnTo>
                  <a:pt x="2567" y="306"/>
                </a:lnTo>
                <a:lnTo>
                  <a:pt x="2614" y="317"/>
                </a:lnTo>
                <a:lnTo>
                  <a:pt x="2661" y="330"/>
                </a:lnTo>
                <a:lnTo>
                  <a:pt x="2707" y="342"/>
                </a:lnTo>
                <a:lnTo>
                  <a:pt x="2752" y="355"/>
                </a:lnTo>
                <a:lnTo>
                  <a:pt x="2797" y="371"/>
                </a:lnTo>
                <a:lnTo>
                  <a:pt x="2842" y="387"/>
                </a:lnTo>
                <a:lnTo>
                  <a:pt x="2888" y="403"/>
                </a:lnTo>
                <a:lnTo>
                  <a:pt x="2931" y="422"/>
                </a:lnTo>
                <a:lnTo>
                  <a:pt x="2974" y="441"/>
                </a:lnTo>
                <a:lnTo>
                  <a:pt x="3017" y="461"/>
                </a:lnTo>
                <a:lnTo>
                  <a:pt x="3059" y="483"/>
                </a:lnTo>
                <a:lnTo>
                  <a:pt x="3100" y="504"/>
                </a:lnTo>
                <a:lnTo>
                  <a:pt x="3141" y="528"/>
                </a:lnTo>
                <a:lnTo>
                  <a:pt x="3181" y="553"/>
                </a:lnTo>
                <a:lnTo>
                  <a:pt x="3221" y="578"/>
                </a:lnTo>
                <a:lnTo>
                  <a:pt x="3260" y="603"/>
                </a:lnTo>
                <a:lnTo>
                  <a:pt x="3300" y="630"/>
                </a:lnTo>
                <a:lnTo>
                  <a:pt x="3338" y="657"/>
                </a:lnTo>
                <a:lnTo>
                  <a:pt x="3374" y="686"/>
                </a:lnTo>
                <a:lnTo>
                  <a:pt x="3410" y="717"/>
                </a:lnTo>
                <a:lnTo>
                  <a:pt x="3446" y="748"/>
                </a:lnTo>
                <a:lnTo>
                  <a:pt x="3482" y="778"/>
                </a:lnTo>
                <a:lnTo>
                  <a:pt x="3516" y="811"/>
                </a:lnTo>
                <a:lnTo>
                  <a:pt x="3549" y="843"/>
                </a:lnTo>
                <a:lnTo>
                  <a:pt x="3583" y="877"/>
                </a:lnTo>
                <a:lnTo>
                  <a:pt x="3613" y="911"/>
                </a:lnTo>
                <a:lnTo>
                  <a:pt x="3646" y="946"/>
                </a:lnTo>
                <a:lnTo>
                  <a:pt x="3675" y="982"/>
                </a:lnTo>
                <a:lnTo>
                  <a:pt x="3705" y="1020"/>
                </a:lnTo>
                <a:lnTo>
                  <a:pt x="3734" y="1056"/>
                </a:lnTo>
                <a:lnTo>
                  <a:pt x="3761" y="1093"/>
                </a:lnTo>
                <a:lnTo>
                  <a:pt x="3788" y="1133"/>
                </a:lnTo>
                <a:lnTo>
                  <a:pt x="3813" y="1173"/>
                </a:lnTo>
                <a:lnTo>
                  <a:pt x="3839" y="1212"/>
                </a:lnTo>
                <a:lnTo>
                  <a:pt x="3864" y="1252"/>
                </a:lnTo>
                <a:lnTo>
                  <a:pt x="3887" y="1293"/>
                </a:lnTo>
                <a:lnTo>
                  <a:pt x="3909" y="1335"/>
                </a:lnTo>
                <a:lnTo>
                  <a:pt x="3930" y="1378"/>
                </a:lnTo>
                <a:lnTo>
                  <a:pt x="3950" y="1421"/>
                </a:lnTo>
                <a:lnTo>
                  <a:pt x="3968" y="1464"/>
                </a:lnTo>
                <a:lnTo>
                  <a:pt x="3986" y="1508"/>
                </a:lnTo>
                <a:lnTo>
                  <a:pt x="4004" y="1553"/>
                </a:lnTo>
                <a:lnTo>
                  <a:pt x="4021" y="1598"/>
                </a:lnTo>
                <a:lnTo>
                  <a:pt x="4035" y="1643"/>
                </a:lnTo>
                <a:lnTo>
                  <a:pt x="4049" y="1688"/>
                </a:lnTo>
                <a:lnTo>
                  <a:pt x="4062" y="1735"/>
                </a:lnTo>
                <a:lnTo>
                  <a:pt x="4073" y="1781"/>
                </a:lnTo>
                <a:lnTo>
                  <a:pt x="4084" y="1828"/>
                </a:lnTo>
                <a:lnTo>
                  <a:pt x="4093" y="1877"/>
                </a:lnTo>
                <a:lnTo>
                  <a:pt x="4102" y="1924"/>
                </a:lnTo>
                <a:lnTo>
                  <a:pt x="4107" y="1972"/>
                </a:lnTo>
                <a:lnTo>
                  <a:pt x="4114" y="2021"/>
                </a:lnTo>
                <a:lnTo>
                  <a:pt x="4118" y="2070"/>
                </a:lnTo>
                <a:lnTo>
                  <a:pt x="4121" y="2118"/>
                </a:lnTo>
                <a:lnTo>
                  <a:pt x="4123" y="2169"/>
                </a:lnTo>
                <a:lnTo>
                  <a:pt x="4123" y="2217"/>
                </a:lnTo>
                <a:lnTo>
                  <a:pt x="4123" y="2217"/>
                </a:lnTo>
                <a:lnTo>
                  <a:pt x="4123" y="2268"/>
                </a:lnTo>
                <a:lnTo>
                  <a:pt x="4121" y="2318"/>
                </a:lnTo>
                <a:lnTo>
                  <a:pt x="4118" y="2367"/>
                </a:lnTo>
                <a:lnTo>
                  <a:pt x="4114" y="2416"/>
                </a:lnTo>
                <a:lnTo>
                  <a:pt x="4107" y="2464"/>
                </a:lnTo>
                <a:lnTo>
                  <a:pt x="4102" y="2511"/>
                </a:lnTo>
                <a:lnTo>
                  <a:pt x="4093" y="2560"/>
                </a:lnTo>
                <a:lnTo>
                  <a:pt x="4084" y="2606"/>
                </a:lnTo>
                <a:lnTo>
                  <a:pt x="4073" y="2653"/>
                </a:lnTo>
                <a:lnTo>
                  <a:pt x="4062" y="2700"/>
                </a:lnTo>
                <a:lnTo>
                  <a:pt x="4049" y="2745"/>
                </a:lnTo>
                <a:lnTo>
                  <a:pt x="4035" y="2790"/>
                </a:lnTo>
                <a:lnTo>
                  <a:pt x="4021" y="2835"/>
                </a:lnTo>
                <a:lnTo>
                  <a:pt x="4004" y="2880"/>
                </a:lnTo>
                <a:lnTo>
                  <a:pt x="3986" y="2924"/>
                </a:lnTo>
                <a:lnTo>
                  <a:pt x="3968" y="2969"/>
                </a:lnTo>
                <a:lnTo>
                  <a:pt x="3950" y="3010"/>
                </a:lnTo>
                <a:lnTo>
                  <a:pt x="3930" y="3053"/>
                </a:lnTo>
                <a:lnTo>
                  <a:pt x="3909" y="3095"/>
                </a:lnTo>
                <a:lnTo>
                  <a:pt x="3887" y="3136"/>
                </a:lnTo>
                <a:lnTo>
                  <a:pt x="3864" y="3176"/>
                </a:lnTo>
                <a:lnTo>
                  <a:pt x="3839" y="3215"/>
                </a:lnTo>
                <a:lnTo>
                  <a:pt x="3813" y="3255"/>
                </a:lnTo>
                <a:lnTo>
                  <a:pt x="3788" y="3295"/>
                </a:lnTo>
                <a:lnTo>
                  <a:pt x="3761" y="3332"/>
                </a:lnTo>
                <a:lnTo>
                  <a:pt x="3734" y="3370"/>
                </a:lnTo>
                <a:lnTo>
                  <a:pt x="3705" y="3406"/>
                </a:lnTo>
                <a:lnTo>
                  <a:pt x="3675" y="3442"/>
                </a:lnTo>
                <a:lnTo>
                  <a:pt x="3646" y="3477"/>
                </a:lnTo>
                <a:lnTo>
                  <a:pt x="3613" y="3513"/>
                </a:lnTo>
                <a:lnTo>
                  <a:pt x="3583" y="3545"/>
                </a:lnTo>
                <a:lnTo>
                  <a:pt x="3549" y="3579"/>
                </a:lnTo>
                <a:lnTo>
                  <a:pt x="3516" y="3610"/>
                </a:lnTo>
                <a:lnTo>
                  <a:pt x="3482" y="3642"/>
                </a:lnTo>
                <a:lnTo>
                  <a:pt x="3446" y="3673"/>
                </a:lnTo>
                <a:lnTo>
                  <a:pt x="3410" y="3702"/>
                </a:lnTo>
                <a:lnTo>
                  <a:pt x="3374" y="3731"/>
                </a:lnTo>
                <a:lnTo>
                  <a:pt x="3338" y="3759"/>
                </a:lnTo>
                <a:lnTo>
                  <a:pt x="3300" y="3786"/>
                </a:lnTo>
                <a:lnTo>
                  <a:pt x="3260" y="3813"/>
                </a:lnTo>
                <a:lnTo>
                  <a:pt x="3221" y="3839"/>
                </a:lnTo>
                <a:lnTo>
                  <a:pt x="3181" y="3862"/>
                </a:lnTo>
                <a:lnTo>
                  <a:pt x="3141" y="3887"/>
                </a:lnTo>
                <a:lnTo>
                  <a:pt x="3100" y="3909"/>
                </a:lnTo>
                <a:lnTo>
                  <a:pt x="3059" y="3930"/>
                </a:lnTo>
                <a:lnTo>
                  <a:pt x="3017" y="3952"/>
                </a:lnTo>
                <a:lnTo>
                  <a:pt x="2974" y="3972"/>
                </a:lnTo>
                <a:lnTo>
                  <a:pt x="2931" y="3990"/>
                </a:lnTo>
                <a:lnTo>
                  <a:pt x="2888" y="4008"/>
                </a:lnTo>
                <a:lnTo>
                  <a:pt x="2842" y="4024"/>
                </a:lnTo>
                <a:lnTo>
                  <a:pt x="2797" y="4040"/>
                </a:lnTo>
                <a:lnTo>
                  <a:pt x="2752" y="4055"/>
                </a:lnTo>
                <a:lnTo>
                  <a:pt x="2707" y="4067"/>
                </a:lnTo>
                <a:lnTo>
                  <a:pt x="2661" y="4080"/>
                </a:lnTo>
                <a:lnTo>
                  <a:pt x="2614" y="4091"/>
                </a:lnTo>
                <a:lnTo>
                  <a:pt x="2567" y="4102"/>
                </a:lnTo>
                <a:lnTo>
                  <a:pt x="2520" y="4111"/>
                </a:lnTo>
                <a:lnTo>
                  <a:pt x="2473" y="4118"/>
                </a:lnTo>
                <a:lnTo>
                  <a:pt x="2425" y="4125"/>
                </a:lnTo>
                <a:lnTo>
                  <a:pt x="2376" y="4130"/>
                </a:lnTo>
                <a:lnTo>
                  <a:pt x="2327" y="4134"/>
                </a:lnTo>
                <a:lnTo>
                  <a:pt x="2279" y="4138"/>
                </a:lnTo>
                <a:lnTo>
                  <a:pt x="2230" y="4139"/>
                </a:lnTo>
                <a:lnTo>
                  <a:pt x="2180" y="4141"/>
                </a:lnTo>
                <a:lnTo>
                  <a:pt x="2180" y="4141"/>
                </a:lnTo>
                <a:lnTo>
                  <a:pt x="2131" y="4139"/>
                </a:lnTo>
                <a:lnTo>
                  <a:pt x="2081" y="4138"/>
                </a:lnTo>
                <a:lnTo>
                  <a:pt x="2032" y="4134"/>
                </a:lnTo>
                <a:lnTo>
                  <a:pt x="1983" y="4130"/>
                </a:lnTo>
                <a:lnTo>
                  <a:pt x="1935" y="4125"/>
                </a:lnTo>
                <a:lnTo>
                  <a:pt x="1888" y="4118"/>
                </a:lnTo>
                <a:lnTo>
                  <a:pt x="1839" y="4111"/>
                </a:lnTo>
                <a:lnTo>
                  <a:pt x="1792" y="4102"/>
                </a:lnTo>
                <a:lnTo>
                  <a:pt x="1747" y="4091"/>
                </a:lnTo>
                <a:lnTo>
                  <a:pt x="1700" y="4080"/>
                </a:lnTo>
                <a:lnTo>
                  <a:pt x="1655" y="4067"/>
                </a:lnTo>
                <a:lnTo>
                  <a:pt x="1609" y="4055"/>
                </a:lnTo>
                <a:lnTo>
                  <a:pt x="1565" y="4040"/>
                </a:lnTo>
                <a:lnTo>
                  <a:pt x="1520" y="4024"/>
                </a:lnTo>
                <a:lnTo>
                  <a:pt x="1477" y="4008"/>
                </a:lnTo>
                <a:lnTo>
                  <a:pt x="1434" y="3990"/>
                </a:lnTo>
                <a:lnTo>
                  <a:pt x="1391" y="3972"/>
                </a:lnTo>
                <a:lnTo>
                  <a:pt x="1349" y="3952"/>
                </a:lnTo>
                <a:lnTo>
                  <a:pt x="1306" y="3930"/>
                </a:lnTo>
                <a:lnTo>
                  <a:pt x="1266" y="3909"/>
                </a:lnTo>
                <a:lnTo>
                  <a:pt x="1225" y="3887"/>
                </a:lnTo>
                <a:lnTo>
                  <a:pt x="1185" y="3862"/>
                </a:lnTo>
                <a:lnTo>
                  <a:pt x="1146" y="3839"/>
                </a:lnTo>
                <a:lnTo>
                  <a:pt x="1108" y="3813"/>
                </a:lnTo>
                <a:lnTo>
                  <a:pt x="1070" y="3786"/>
                </a:lnTo>
                <a:lnTo>
                  <a:pt x="1032" y="3759"/>
                </a:lnTo>
                <a:lnTo>
                  <a:pt x="996" y="3731"/>
                </a:lnTo>
                <a:lnTo>
                  <a:pt x="960" y="3702"/>
                </a:lnTo>
                <a:lnTo>
                  <a:pt x="926" y="3673"/>
                </a:lnTo>
                <a:lnTo>
                  <a:pt x="892" y="3642"/>
                </a:lnTo>
                <a:lnTo>
                  <a:pt x="857" y="3610"/>
                </a:lnTo>
                <a:lnTo>
                  <a:pt x="825" y="3579"/>
                </a:lnTo>
                <a:lnTo>
                  <a:pt x="793" y="3545"/>
                </a:lnTo>
                <a:lnTo>
                  <a:pt x="762" y="3513"/>
                </a:lnTo>
                <a:lnTo>
                  <a:pt x="731" y="3477"/>
                </a:lnTo>
                <a:lnTo>
                  <a:pt x="701" y="3442"/>
                </a:lnTo>
                <a:lnTo>
                  <a:pt x="672" y="3406"/>
                </a:lnTo>
                <a:lnTo>
                  <a:pt x="645" y="3370"/>
                </a:lnTo>
                <a:lnTo>
                  <a:pt x="618" y="3332"/>
                </a:lnTo>
                <a:lnTo>
                  <a:pt x="591" y="3295"/>
                </a:lnTo>
                <a:lnTo>
                  <a:pt x="566" y="3255"/>
                </a:lnTo>
                <a:lnTo>
                  <a:pt x="542" y="3215"/>
                </a:lnTo>
                <a:lnTo>
                  <a:pt x="519" y="3176"/>
                </a:lnTo>
                <a:lnTo>
                  <a:pt x="495" y="3136"/>
                </a:lnTo>
                <a:lnTo>
                  <a:pt x="474" y="3095"/>
                </a:lnTo>
                <a:lnTo>
                  <a:pt x="454" y="3053"/>
                </a:lnTo>
                <a:lnTo>
                  <a:pt x="434" y="3010"/>
                </a:lnTo>
                <a:lnTo>
                  <a:pt x="414" y="2969"/>
                </a:lnTo>
                <a:lnTo>
                  <a:pt x="398" y="2924"/>
                </a:lnTo>
                <a:lnTo>
                  <a:pt x="380" y="2880"/>
                </a:lnTo>
                <a:lnTo>
                  <a:pt x="366" y="2835"/>
                </a:lnTo>
                <a:lnTo>
                  <a:pt x="351" y="2790"/>
                </a:lnTo>
                <a:lnTo>
                  <a:pt x="337" y="2745"/>
                </a:lnTo>
                <a:lnTo>
                  <a:pt x="326" y="2700"/>
                </a:lnTo>
                <a:lnTo>
                  <a:pt x="313" y="2653"/>
                </a:lnTo>
                <a:lnTo>
                  <a:pt x="304" y="2606"/>
                </a:lnTo>
                <a:lnTo>
                  <a:pt x="295" y="2560"/>
                </a:lnTo>
                <a:lnTo>
                  <a:pt x="286" y="2511"/>
                </a:lnTo>
                <a:lnTo>
                  <a:pt x="281" y="2464"/>
                </a:lnTo>
                <a:lnTo>
                  <a:pt x="276" y="2416"/>
                </a:lnTo>
                <a:lnTo>
                  <a:pt x="270" y="2367"/>
                </a:lnTo>
                <a:lnTo>
                  <a:pt x="268" y="2318"/>
                </a:lnTo>
                <a:lnTo>
                  <a:pt x="267" y="2268"/>
                </a:lnTo>
                <a:lnTo>
                  <a:pt x="265" y="2217"/>
                </a:lnTo>
                <a:lnTo>
                  <a:pt x="265" y="2217"/>
                </a:lnTo>
                <a:lnTo>
                  <a:pt x="267" y="2169"/>
                </a:lnTo>
                <a:lnTo>
                  <a:pt x="268" y="2118"/>
                </a:lnTo>
                <a:lnTo>
                  <a:pt x="270" y="2070"/>
                </a:lnTo>
                <a:lnTo>
                  <a:pt x="276" y="2021"/>
                </a:lnTo>
                <a:lnTo>
                  <a:pt x="281" y="1972"/>
                </a:lnTo>
                <a:lnTo>
                  <a:pt x="286" y="1924"/>
                </a:lnTo>
                <a:lnTo>
                  <a:pt x="295" y="1877"/>
                </a:lnTo>
                <a:lnTo>
                  <a:pt x="304" y="1828"/>
                </a:lnTo>
                <a:lnTo>
                  <a:pt x="313" y="1781"/>
                </a:lnTo>
                <a:lnTo>
                  <a:pt x="326" y="1735"/>
                </a:lnTo>
                <a:lnTo>
                  <a:pt x="337" y="1688"/>
                </a:lnTo>
                <a:lnTo>
                  <a:pt x="351" y="1643"/>
                </a:lnTo>
                <a:lnTo>
                  <a:pt x="366" y="1598"/>
                </a:lnTo>
                <a:lnTo>
                  <a:pt x="380" y="1553"/>
                </a:lnTo>
                <a:lnTo>
                  <a:pt x="398" y="1508"/>
                </a:lnTo>
                <a:lnTo>
                  <a:pt x="414" y="1464"/>
                </a:lnTo>
                <a:lnTo>
                  <a:pt x="434" y="1421"/>
                </a:lnTo>
                <a:lnTo>
                  <a:pt x="454" y="1378"/>
                </a:lnTo>
                <a:lnTo>
                  <a:pt x="474" y="1335"/>
                </a:lnTo>
                <a:lnTo>
                  <a:pt x="495" y="1293"/>
                </a:lnTo>
                <a:lnTo>
                  <a:pt x="519" y="1252"/>
                </a:lnTo>
                <a:lnTo>
                  <a:pt x="542" y="1212"/>
                </a:lnTo>
                <a:lnTo>
                  <a:pt x="566" y="1173"/>
                </a:lnTo>
                <a:lnTo>
                  <a:pt x="591" y="1133"/>
                </a:lnTo>
                <a:lnTo>
                  <a:pt x="618" y="1093"/>
                </a:lnTo>
                <a:lnTo>
                  <a:pt x="645" y="1056"/>
                </a:lnTo>
                <a:lnTo>
                  <a:pt x="672" y="1020"/>
                </a:lnTo>
                <a:lnTo>
                  <a:pt x="701" y="982"/>
                </a:lnTo>
                <a:lnTo>
                  <a:pt x="731" y="946"/>
                </a:lnTo>
                <a:lnTo>
                  <a:pt x="762" y="911"/>
                </a:lnTo>
                <a:lnTo>
                  <a:pt x="793" y="877"/>
                </a:lnTo>
                <a:lnTo>
                  <a:pt x="825" y="843"/>
                </a:lnTo>
                <a:lnTo>
                  <a:pt x="857" y="811"/>
                </a:lnTo>
                <a:lnTo>
                  <a:pt x="892" y="778"/>
                </a:lnTo>
                <a:lnTo>
                  <a:pt x="926" y="748"/>
                </a:lnTo>
                <a:lnTo>
                  <a:pt x="960" y="717"/>
                </a:lnTo>
                <a:lnTo>
                  <a:pt x="996" y="686"/>
                </a:lnTo>
                <a:lnTo>
                  <a:pt x="1032" y="657"/>
                </a:lnTo>
                <a:lnTo>
                  <a:pt x="1070" y="630"/>
                </a:lnTo>
                <a:lnTo>
                  <a:pt x="1108" y="603"/>
                </a:lnTo>
                <a:lnTo>
                  <a:pt x="1146" y="578"/>
                </a:lnTo>
                <a:lnTo>
                  <a:pt x="1185" y="553"/>
                </a:lnTo>
                <a:lnTo>
                  <a:pt x="1225" y="528"/>
                </a:lnTo>
                <a:lnTo>
                  <a:pt x="1266" y="504"/>
                </a:lnTo>
                <a:lnTo>
                  <a:pt x="1306" y="483"/>
                </a:lnTo>
                <a:lnTo>
                  <a:pt x="1349" y="461"/>
                </a:lnTo>
                <a:lnTo>
                  <a:pt x="1391" y="441"/>
                </a:lnTo>
                <a:lnTo>
                  <a:pt x="1434" y="422"/>
                </a:lnTo>
                <a:lnTo>
                  <a:pt x="1477" y="403"/>
                </a:lnTo>
                <a:lnTo>
                  <a:pt x="1520" y="387"/>
                </a:lnTo>
                <a:lnTo>
                  <a:pt x="1565" y="371"/>
                </a:lnTo>
                <a:lnTo>
                  <a:pt x="1609" y="355"/>
                </a:lnTo>
                <a:lnTo>
                  <a:pt x="1655" y="342"/>
                </a:lnTo>
                <a:lnTo>
                  <a:pt x="1700" y="330"/>
                </a:lnTo>
                <a:lnTo>
                  <a:pt x="1747" y="317"/>
                </a:lnTo>
                <a:lnTo>
                  <a:pt x="1792" y="306"/>
                </a:lnTo>
                <a:lnTo>
                  <a:pt x="1839" y="297"/>
                </a:lnTo>
                <a:lnTo>
                  <a:pt x="1888" y="290"/>
                </a:lnTo>
                <a:lnTo>
                  <a:pt x="1935" y="283"/>
                </a:lnTo>
                <a:lnTo>
                  <a:pt x="1983" y="277"/>
                </a:lnTo>
                <a:lnTo>
                  <a:pt x="2032" y="272"/>
                </a:lnTo>
                <a:lnTo>
                  <a:pt x="2081" y="268"/>
                </a:lnTo>
                <a:lnTo>
                  <a:pt x="2131" y="267"/>
                </a:lnTo>
                <a:lnTo>
                  <a:pt x="2180" y="267"/>
                </a:lnTo>
                <a:close/>
                <a:moveTo>
                  <a:pt x="2180" y="0"/>
                </a:moveTo>
                <a:lnTo>
                  <a:pt x="2180" y="0"/>
                </a:lnTo>
                <a:lnTo>
                  <a:pt x="2124" y="2"/>
                </a:lnTo>
                <a:lnTo>
                  <a:pt x="2068" y="4"/>
                </a:lnTo>
                <a:lnTo>
                  <a:pt x="2012" y="7"/>
                </a:lnTo>
                <a:lnTo>
                  <a:pt x="1956" y="13"/>
                </a:lnTo>
                <a:lnTo>
                  <a:pt x="1902" y="18"/>
                </a:lnTo>
                <a:lnTo>
                  <a:pt x="1846" y="25"/>
                </a:lnTo>
                <a:lnTo>
                  <a:pt x="1792" y="34"/>
                </a:lnTo>
                <a:lnTo>
                  <a:pt x="1740" y="45"/>
                </a:lnTo>
                <a:lnTo>
                  <a:pt x="1686" y="56"/>
                </a:lnTo>
                <a:lnTo>
                  <a:pt x="1634" y="68"/>
                </a:lnTo>
                <a:lnTo>
                  <a:pt x="1582" y="83"/>
                </a:lnTo>
                <a:lnTo>
                  <a:pt x="1529" y="99"/>
                </a:lnTo>
                <a:lnTo>
                  <a:pt x="1479" y="115"/>
                </a:lnTo>
                <a:lnTo>
                  <a:pt x="1428" y="133"/>
                </a:lnTo>
                <a:lnTo>
                  <a:pt x="1378" y="151"/>
                </a:lnTo>
                <a:lnTo>
                  <a:pt x="1329" y="173"/>
                </a:lnTo>
                <a:lnTo>
                  <a:pt x="1281" y="195"/>
                </a:lnTo>
                <a:lnTo>
                  <a:pt x="1234" y="216"/>
                </a:lnTo>
                <a:lnTo>
                  <a:pt x="1185" y="240"/>
                </a:lnTo>
                <a:lnTo>
                  <a:pt x="1138" y="265"/>
                </a:lnTo>
                <a:lnTo>
                  <a:pt x="1093" y="290"/>
                </a:lnTo>
                <a:lnTo>
                  <a:pt x="1048" y="317"/>
                </a:lnTo>
                <a:lnTo>
                  <a:pt x="1003" y="346"/>
                </a:lnTo>
                <a:lnTo>
                  <a:pt x="960" y="375"/>
                </a:lnTo>
                <a:lnTo>
                  <a:pt x="917" y="405"/>
                </a:lnTo>
                <a:lnTo>
                  <a:pt x="874" y="436"/>
                </a:lnTo>
                <a:lnTo>
                  <a:pt x="832" y="468"/>
                </a:lnTo>
                <a:lnTo>
                  <a:pt x="791" y="501"/>
                </a:lnTo>
                <a:lnTo>
                  <a:pt x="751" y="535"/>
                </a:lnTo>
                <a:lnTo>
                  <a:pt x="713" y="571"/>
                </a:lnTo>
                <a:lnTo>
                  <a:pt x="674" y="607"/>
                </a:lnTo>
                <a:lnTo>
                  <a:pt x="638" y="643"/>
                </a:lnTo>
                <a:lnTo>
                  <a:pt x="600" y="681"/>
                </a:lnTo>
                <a:lnTo>
                  <a:pt x="566" y="721"/>
                </a:lnTo>
                <a:lnTo>
                  <a:pt x="530" y="760"/>
                </a:lnTo>
                <a:lnTo>
                  <a:pt x="497" y="800"/>
                </a:lnTo>
                <a:lnTo>
                  <a:pt x="463" y="841"/>
                </a:lnTo>
                <a:lnTo>
                  <a:pt x="432" y="884"/>
                </a:lnTo>
                <a:lnTo>
                  <a:pt x="402" y="928"/>
                </a:lnTo>
                <a:lnTo>
                  <a:pt x="371" y="971"/>
                </a:lnTo>
                <a:lnTo>
                  <a:pt x="342" y="1016"/>
                </a:lnTo>
                <a:lnTo>
                  <a:pt x="315" y="1061"/>
                </a:lnTo>
                <a:lnTo>
                  <a:pt x="288" y="1106"/>
                </a:lnTo>
                <a:lnTo>
                  <a:pt x="263" y="1153"/>
                </a:lnTo>
                <a:lnTo>
                  <a:pt x="238" y="1201"/>
                </a:lnTo>
                <a:lnTo>
                  <a:pt x="214" y="1250"/>
                </a:lnTo>
                <a:lnTo>
                  <a:pt x="193" y="1299"/>
                </a:lnTo>
                <a:lnTo>
                  <a:pt x="171" y="1347"/>
                </a:lnTo>
                <a:lnTo>
                  <a:pt x="151" y="1398"/>
                </a:lnTo>
                <a:lnTo>
                  <a:pt x="131" y="1448"/>
                </a:lnTo>
                <a:lnTo>
                  <a:pt x="113" y="1500"/>
                </a:lnTo>
                <a:lnTo>
                  <a:pt x="97" y="1553"/>
                </a:lnTo>
                <a:lnTo>
                  <a:pt x="83" y="1605"/>
                </a:lnTo>
                <a:lnTo>
                  <a:pt x="68" y="1659"/>
                </a:lnTo>
                <a:lnTo>
                  <a:pt x="56" y="1711"/>
                </a:lnTo>
                <a:lnTo>
                  <a:pt x="45" y="1767"/>
                </a:lnTo>
                <a:lnTo>
                  <a:pt x="34" y="1821"/>
                </a:lnTo>
                <a:lnTo>
                  <a:pt x="25" y="1877"/>
                </a:lnTo>
                <a:lnTo>
                  <a:pt x="18" y="1933"/>
                </a:lnTo>
                <a:lnTo>
                  <a:pt x="11" y="1989"/>
                </a:lnTo>
                <a:lnTo>
                  <a:pt x="7" y="2046"/>
                </a:lnTo>
                <a:lnTo>
                  <a:pt x="4" y="2102"/>
                </a:lnTo>
                <a:lnTo>
                  <a:pt x="0" y="2160"/>
                </a:lnTo>
                <a:lnTo>
                  <a:pt x="0" y="2217"/>
                </a:lnTo>
                <a:lnTo>
                  <a:pt x="0" y="2217"/>
                </a:lnTo>
                <a:lnTo>
                  <a:pt x="0" y="2275"/>
                </a:lnTo>
                <a:lnTo>
                  <a:pt x="4" y="2331"/>
                </a:lnTo>
                <a:lnTo>
                  <a:pt x="7" y="2387"/>
                </a:lnTo>
                <a:lnTo>
                  <a:pt x="11" y="2443"/>
                </a:lnTo>
                <a:lnTo>
                  <a:pt x="18" y="2498"/>
                </a:lnTo>
                <a:lnTo>
                  <a:pt x="25" y="2552"/>
                </a:lnTo>
                <a:lnTo>
                  <a:pt x="34" y="2606"/>
                </a:lnTo>
                <a:lnTo>
                  <a:pt x="45" y="2661"/>
                </a:lnTo>
                <a:lnTo>
                  <a:pt x="56" y="2713"/>
                </a:lnTo>
                <a:lnTo>
                  <a:pt x="68" y="2767"/>
                </a:lnTo>
                <a:lnTo>
                  <a:pt x="83" y="2819"/>
                </a:lnTo>
                <a:lnTo>
                  <a:pt x="97" y="2869"/>
                </a:lnTo>
                <a:lnTo>
                  <a:pt x="113" y="2922"/>
                </a:lnTo>
                <a:lnTo>
                  <a:pt x="131" y="2972"/>
                </a:lnTo>
                <a:lnTo>
                  <a:pt x="151" y="3023"/>
                </a:lnTo>
                <a:lnTo>
                  <a:pt x="171" y="3071"/>
                </a:lnTo>
                <a:lnTo>
                  <a:pt x="193" y="3120"/>
                </a:lnTo>
                <a:lnTo>
                  <a:pt x="214" y="3169"/>
                </a:lnTo>
                <a:lnTo>
                  <a:pt x="238" y="3215"/>
                </a:lnTo>
                <a:lnTo>
                  <a:pt x="263" y="3262"/>
                </a:lnTo>
                <a:lnTo>
                  <a:pt x="288" y="3309"/>
                </a:lnTo>
                <a:lnTo>
                  <a:pt x="315" y="3354"/>
                </a:lnTo>
                <a:lnTo>
                  <a:pt x="342" y="3399"/>
                </a:lnTo>
                <a:lnTo>
                  <a:pt x="371" y="3444"/>
                </a:lnTo>
                <a:lnTo>
                  <a:pt x="402" y="3487"/>
                </a:lnTo>
                <a:lnTo>
                  <a:pt x="432" y="3529"/>
                </a:lnTo>
                <a:lnTo>
                  <a:pt x="463" y="3570"/>
                </a:lnTo>
                <a:lnTo>
                  <a:pt x="497" y="3612"/>
                </a:lnTo>
                <a:lnTo>
                  <a:pt x="530" y="3651"/>
                </a:lnTo>
                <a:lnTo>
                  <a:pt x="566" y="3691"/>
                </a:lnTo>
                <a:lnTo>
                  <a:pt x="600" y="3729"/>
                </a:lnTo>
                <a:lnTo>
                  <a:pt x="638" y="3767"/>
                </a:lnTo>
                <a:lnTo>
                  <a:pt x="674" y="3804"/>
                </a:lnTo>
                <a:lnTo>
                  <a:pt x="713" y="3839"/>
                </a:lnTo>
                <a:lnTo>
                  <a:pt x="751" y="3875"/>
                </a:lnTo>
                <a:lnTo>
                  <a:pt x="791" y="3909"/>
                </a:lnTo>
                <a:lnTo>
                  <a:pt x="832" y="3941"/>
                </a:lnTo>
                <a:lnTo>
                  <a:pt x="874" y="3974"/>
                </a:lnTo>
                <a:lnTo>
                  <a:pt x="917" y="4004"/>
                </a:lnTo>
                <a:lnTo>
                  <a:pt x="960" y="4033"/>
                </a:lnTo>
                <a:lnTo>
                  <a:pt x="1003" y="4062"/>
                </a:lnTo>
                <a:lnTo>
                  <a:pt x="1048" y="4091"/>
                </a:lnTo>
                <a:lnTo>
                  <a:pt x="1093" y="4118"/>
                </a:lnTo>
                <a:lnTo>
                  <a:pt x="1138" y="4143"/>
                </a:lnTo>
                <a:lnTo>
                  <a:pt x="1185" y="4168"/>
                </a:lnTo>
                <a:lnTo>
                  <a:pt x="1234" y="4192"/>
                </a:lnTo>
                <a:lnTo>
                  <a:pt x="1281" y="4213"/>
                </a:lnTo>
                <a:lnTo>
                  <a:pt x="1329" y="4235"/>
                </a:lnTo>
                <a:lnTo>
                  <a:pt x="1378" y="4255"/>
                </a:lnTo>
                <a:lnTo>
                  <a:pt x="1428" y="4275"/>
                </a:lnTo>
                <a:lnTo>
                  <a:pt x="1479" y="4293"/>
                </a:lnTo>
                <a:lnTo>
                  <a:pt x="1529" y="4309"/>
                </a:lnTo>
                <a:lnTo>
                  <a:pt x="1582" y="4323"/>
                </a:lnTo>
                <a:lnTo>
                  <a:pt x="1634" y="4338"/>
                </a:lnTo>
                <a:lnTo>
                  <a:pt x="1686" y="4350"/>
                </a:lnTo>
                <a:lnTo>
                  <a:pt x="1740" y="4363"/>
                </a:lnTo>
                <a:lnTo>
                  <a:pt x="1792" y="4372"/>
                </a:lnTo>
                <a:lnTo>
                  <a:pt x="1846" y="4381"/>
                </a:lnTo>
                <a:lnTo>
                  <a:pt x="1902" y="4388"/>
                </a:lnTo>
                <a:lnTo>
                  <a:pt x="1956" y="4395"/>
                </a:lnTo>
                <a:lnTo>
                  <a:pt x="2012" y="4401"/>
                </a:lnTo>
                <a:lnTo>
                  <a:pt x="2068" y="4404"/>
                </a:lnTo>
                <a:lnTo>
                  <a:pt x="2124" y="4406"/>
                </a:lnTo>
                <a:lnTo>
                  <a:pt x="2180" y="4406"/>
                </a:lnTo>
                <a:lnTo>
                  <a:pt x="2180" y="4406"/>
                </a:lnTo>
                <a:lnTo>
                  <a:pt x="2237" y="4406"/>
                </a:lnTo>
                <a:lnTo>
                  <a:pt x="2295" y="4404"/>
                </a:lnTo>
                <a:lnTo>
                  <a:pt x="2353" y="4401"/>
                </a:lnTo>
                <a:lnTo>
                  <a:pt x="2408" y="4395"/>
                </a:lnTo>
                <a:lnTo>
                  <a:pt x="2464" y="4388"/>
                </a:lnTo>
                <a:lnTo>
                  <a:pt x="2520" y="4381"/>
                </a:lnTo>
                <a:lnTo>
                  <a:pt x="2576" y="4372"/>
                </a:lnTo>
                <a:lnTo>
                  <a:pt x="2630" y="4363"/>
                </a:lnTo>
                <a:lnTo>
                  <a:pt x="2684" y="4350"/>
                </a:lnTo>
                <a:lnTo>
                  <a:pt x="2738" y="4338"/>
                </a:lnTo>
                <a:lnTo>
                  <a:pt x="2790" y="4323"/>
                </a:lnTo>
                <a:lnTo>
                  <a:pt x="2842" y="4309"/>
                </a:lnTo>
                <a:lnTo>
                  <a:pt x="2895" y="4293"/>
                </a:lnTo>
                <a:lnTo>
                  <a:pt x="2947" y="4275"/>
                </a:lnTo>
                <a:lnTo>
                  <a:pt x="2997" y="4255"/>
                </a:lnTo>
                <a:lnTo>
                  <a:pt x="3046" y="4235"/>
                </a:lnTo>
                <a:lnTo>
                  <a:pt x="3096" y="4213"/>
                </a:lnTo>
                <a:lnTo>
                  <a:pt x="3145" y="4192"/>
                </a:lnTo>
                <a:lnTo>
                  <a:pt x="3194" y="4168"/>
                </a:lnTo>
                <a:lnTo>
                  <a:pt x="3241" y="4143"/>
                </a:lnTo>
                <a:lnTo>
                  <a:pt x="3287" y="4118"/>
                </a:lnTo>
                <a:lnTo>
                  <a:pt x="3332" y="4091"/>
                </a:lnTo>
                <a:lnTo>
                  <a:pt x="3377" y="4062"/>
                </a:lnTo>
                <a:lnTo>
                  <a:pt x="3422" y="4033"/>
                </a:lnTo>
                <a:lnTo>
                  <a:pt x="3466" y="4004"/>
                </a:lnTo>
                <a:lnTo>
                  <a:pt x="3509" y="3974"/>
                </a:lnTo>
                <a:lnTo>
                  <a:pt x="3550" y="3941"/>
                </a:lnTo>
                <a:lnTo>
                  <a:pt x="3592" y="3909"/>
                </a:lnTo>
                <a:lnTo>
                  <a:pt x="3631" y="3875"/>
                </a:lnTo>
                <a:lnTo>
                  <a:pt x="3671" y="3839"/>
                </a:lnTo>
                <a:lnTo>
                  <a:pt x="3711" y="3804"/>
                </a:lnTo>
                <a:lnTo>
                  <a:pt x="3749" y="3767"/>
                </a:lnTo>
                <a:lnTo>
                  <a:pt x="3785" y="3729"/>
                </a:lnTo>
                <a:lnTo>
                  <a:pt x="3821" y="3691"/>
                </a:lnTo>
                <a:lnTo>
                  <a:pt x="3857" y="3651"/>
                </a:lnTo>
                <a:lnTo>
                  <a:pt x="3889" y="3612"/>
                </a:lnTo>
                <a:lnTo>
                  <a:pt x="3923" y="3570"/>
                </a:lnTo>
                <a:lnTo>
                  <a:pt x="3956" y="3529"/>
                </a:lnTo>
                <a:lnTo>
                  <a:pt x="3986" y="3487"/>
                </a:lnTo>
                <a:lnTo>
                  <a:pt x="4015" y="3444"/>
                </a:lnTo>
                <a:lnTo>
                  <a:pt x="4046" y="3399"/>
                </a:lnTo>
                <a:lnTo>
                  <a:pt x="4073" y="3354"/>
                </a:lnTo>
                <a:lnTo>
                  <a:pt x="4100" y="3309"/>
                </a:lnTo>
                <a:lnTo>
                  <a:pt x="4125" y="3262"/>
                </a:lnTo>
                <a:lnTo>
                  <a:pt x="4150" y="3215"/>
                </a:lnTo>
                <a:lnTo>
                  <a:pt x="4174" y="3169"/>
                </a:lnTo>
                <a:lnTo>
                  <a:pt x="4197" y="3120"/>
                </a:lnTo>
                <a:lnTo>
                  <a:pt x="4217" y="3071"/>
                </a:lnTo>
                <a:lnTo>
                  <a:pt x="4238" y="3023"/>
                </a:lnTo>
                <a:lnTo>
                  <a:pt x="4257" y="2972"/>
                </a:lnTo>
                <a:lnTo>
                  <a:pt x="4275" y="2922"/>
                </a:lnTo>
                <a:lnTo>
                  <a:pt x="4291" y="2869"/>
                </a:lnTo>
                <a:lnTo>
                  <a:pt x="4307" y="2819"/>
                </a:lnTo>
                <a:lnTo>
                  <a:pt x="4320" y="2767"/>
                </a:lnTo>
                <a:lnTo>
                  <a:pt x="4334" y="2713"/>
                </a:lnTo>
                <a:lnTo>
                  <a:pt x="4345" y="2661"/>
                </a:lnTo>
                <a:lnTo>
                  <a:pt x="4356" y="2606"/>
                </a:lnTo>
                <a:lnTo>
                  <a:pt x="4365" y="2552"/>
                </a:lnTo>
                <a:lnTo>
                  <a:pt x="4372" y="2498"/>
                </a:lnTo>
                <a:lnTo>
                  <a:pt x="4377" y="2443"/>
                </a:lnTo>
                <a:lnTo>
                  <a:pt x="4383" y="2387"/>
                </a:lnTo>
                <a:lnTo>
                  <a:pt x="4386" y="2331"/>
                </a:lnTo>
                <a:lnTo>
                  <a:pt x="4388" y="2275"/>
                </a:lnTo>
                <a:lnTo>
                  <a:pt x="4388" y="2217"/>
                </a:lnTo>
                <a:lnTo>
                  <a:pt x="4388" y="2217"/>
                </a:lnTo>
                <a:lnTo>
                  <a:pt x="4388" y="2160"/>
                </a:lnTo>
                <a:lnTo>
                  <a:pt x="4386" y="2102"/>
                </a:lnTo>
                <a:lnTo>
                  <a:pt x="4383" y="2046"/>
                </a:lnTo>
                <a:lnTo>
                  <a:pt x="4377" y="1989"/>
                </a:lnTo>
                <a:lnTo>
                  <a:pt x="4372" y="1933"/>
                </a:lnTo>
                <a:lnTo>
                  <a:pt x="4365" y="1877"/>
                </a:lnTo>
                <a:lnTo>
                  <a:pt x="4356" y="1821"/>
                </a:lnTo>
                <a:lnTo>
                  <a:pt x="4345" y="1767"/>
                </a:lnTo>
                <a:lnTo>
                  <a:pt x="4334" y="1711"/>
                </a:lnTo>
                <a:lnTo>
                  <a:pt x="4320" y="1659"/>
                </a:lnTo>
                <a:lnTo>
                  <a:pt x="4307" y="1605"/>
                </a:lnTo>
                <a:lnTo>
                  <a:pt x="4291" y="1553"/>
                </a:lnTo>
                <a:lnTo>
                  <a:pt x="4275" y="1500"/>
                </a:lnTo>
                <a:lnTo>
                  <a:pt x="4257" y="1448"/>
                </a:lnTo>
                <a:lnTo>
                  <a:pt x="4238" y="1398"/>
                </a:lnTo>
                <a:lnTo>
                  <a:pt x="4217" y="1347"/>
                </a:lnTo>
                <a:lnTo>
                  <a:pt x="4197" y="1299"/>
                </a:lnTo>
                <a:lnTo>
                  <a:pt x="4174" y="1250"/>
                </a:lnTo>
                <a:lnTo>
                  <a:pt x="4150" y="1201"/>
                </a:lnTo>
                <a:lnTo>
                  <a:pt x="4125" y="1153"/>
                </a:lnTo>
                <a:lnTo>
                  <a:pt x="4100" y="1106"/>
                </a:lnTo>
                <a:lnTo>
                  <a:pt x="4073" y="1061"/>
                </a:lnTo>
                <a:lnTo>
                  <a:pt x="4046" y="1016"/>
                </a:lnTo>
                <a:lnTo>
                  <a:pt x="4015" y="971"/>
                </a:lnTo>
                <a:lnTo>
                  <a:pt x="3986" y="928"/>
                </a:lnTo>
                <a:lnTo>
                  <a:pt x="3956" y="884"/>
                </a:lnTo>
                <a:lnTo>
                  <a:pt x="3923" y="841"/>
                </a:lnTo>
                <a:lnTo>
                  <a:pt x="3889" y="800"/>
                </a:lnTo>
                <a:lnTo>
                  <a:pt x="3857" y="760"/>
                </a:lnTo>
                <a:lnTo>
                  <a:pt x="3821" y="721"/>
                </a:lnTo>
                <a:lnTo>
                  <a:pt x="3785" y="681"/>
                </a:lnTo>
                <a:lnTo>
                  <a:pt x="3749" y="643"/>
                </a:lnTo>
                <a:lnTo>
                  <a:pt x="3711" y="607"/>
                </a:lnTo>
                <a:lnTo>
                  <a:pt x="3671" y="571"/>
                </a:lnTo>
                <a:lnTo>
                  <a:pt x="3631" y="535"/>
                </a:lnTo>
                <a:lnTo>
                  <a:pt x="3592" y="501"/>
                </a:lnTo>
                <a:lnTo>
                  <a:pt x="3550" y="468"/>
                </a:lnTo>
                <a:lnTo>
                  <a:pt x="3509" y="436"/>
                </a:lnTo>
                <a:lnTo>
                  <a:pt x="3466" y="405"/>
                </a:lnTo>
                <a:lnTo>
                  <a:pt x="3422" y="375"/>
                </a:lnTo>
                <a:lnTo>
                  <a:pt x="3377" y="346"/>
                </a:lnTo>
                <a:lnTo>
                  <a:pt x="3332" y="317"/>
                </a:lnTo>
                <a:lnTo>
                  <a:pt x="3287" y="290"/>
                </a:lnTo>
                <a:lnTo>
                  <a:pt x="3241" y="265"/>
                </a:lnTo>
                <a:lnTo>
                  <a:pt x="3194" y="240"/>
                </a:lnTo>
                <a:lnTo>
                  <a:pt x="3145" y="216"/>
                </a:lnTo>
                <a:lnTo>
                  <a:pt x="3096" y="195"/>
                </a:lnTo>
                <a:lnTo>
                  <a:pt x="3046" y="173"/>
                </a:lnTo>
                <a:lnTo>
                  <a:pt x="2997" y="151"/>
                </a:lnTo>
                <a:lnTo>
                  <a:pt x="2947" y="133"/>
                </a:lnTo>
                <a:lnTo>
                  <a:pt x="2895" y="115"/>
                </a:lnTo>
                <a:lnTo>
                  <a:pt x="2842" y="99"/>
                </a:lnTo>
                <a:lnTo>
                  <a:pt x="2790" y="83"/>
                </a:lnTo>
                <a:lnTo>
                  <a:pt x="2738" y="68"/>
                </a:lnTo>
                <a:lnTo>
                  <a:pt x="2684" y="56"/>
                </a:lnTo>
                <a:lnTo>
                  <a:pt x="2630" y="45"/>
                </a:lnTo>
                <a:lnTo>
                  <a:pt x="2576" y="34"/>
                </a:lnTo>
                <a:lnTo>
                  <a:pt x="2520" y="25"/>
                </a:lnTo>
                <a:lnTo>
                  <a:pt x="2464" y="18"/>
                </a:lnTo>
                <a:lnTo>
                  <a:pt x="2408" y="13"/>
                </a:lnTo>
                <a:lnTo>
                  <a:pt x="2353" y="7"/>
                </a:lnTo>
                <a:lnTo>
                  <a:pt x="2295" y="4"/>
                </a:lnTo>
                <a:lnTo>
                  <a:pt x="2237" y="2"/>
                </a:lnTo>
                <a:lnTo>
                  <a:pt x="2180" y="0"/>
                </a:lnTo>
                <a:close/>
              </a:path>
            </a:pathLst>
          </a:custGeom>
          <a:solidFill>
            <a:srgbClr val="FFFFFF"/>
          </a:solidFill>
          <a:ln>
            <a:noFill/>
          </a:ln>
        </p:spPr>
        <p:txBody>
          <a:bodyPr vert="horz" wrap="square" lIns="121850" tIns="60925" rIns="121850" bIns="60925" numCol="1" anchor="t" anchorCtr="0" compatLnSpc="1">
            <a:prstTxWarp prst="textNoShape">
              <a:avLst/>
            </a:prstTxWarp>
          </a:bodyPr>
          <a:lstStyle/>
          <a:p>
            <a:pPr defTabSz="1243525">
              <a:defRPr/>
            </a:pPr>
            <a:endParaRPr lang="en-US" sz="2397" kern="0">
              <a:solidFill>
                <a:srgbClr val="000000"/>
              </a:solidFill>
            </a:endParaRPr>
          </a:p>
        </p:txBody>
      </p:sp>
      <p:sp>
        <p:nvSpPr>
          <p:cNvPr id="18" name="Rectangle 17"/>
          <p:cNvSpPr/>
          <p:nvPr/>
        </p:nvSpPr>
        <p:spPr bwMode="auto">
          <a:xfrm>
            <a:off x="8250411" y="3453149"/>
            <a:ext cx="3657911" cy="1467336"/>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24357" tIns="182774" rIns="124357" bIns="182774" numCol="1" spcCol="0" rtlCol="0" fromWordArt="0" anchor="ctr" anchorCtr="0" forceAA="0" compatLnSpc="1">
            <a:prstTxWarp prst="textNoShape">
              <a:avLst/>
            </a:prstTxWarp>
            <a:noAutofit/>
          </a:bodyPr>
          <a:lstStyle/>
          <a:p>
            <a:pPr marL="4231" algn="r" defTabSz="1242254">
              <a:spcBef>
                <a:spcPts val="816"/>
              </a:spcBef>
              <a:spcAft>
                <a:spcPts val="816"/>
              </a:spcAft>
              <a:defRPr/>
            </a:pPr>
            <a:r>
              <a:rPr lang="en-US" sz="2176" kern="0" spc="-136">
                <a:ln w="3175">
                  <a:noFill/>
                </a:ln>
                <a:solidFill>
                  <a:srgbClr val="FFFFFF"/>
                </a:solidFill>
                <a:cs typeface="Arial" charset="0"/>
              </a:rPr>
              <a:t>Internet of Things</a:t>
            </a:r>
            <a:endParaRPr lang="en-US" sz="2176" kern="0" spc="-136" dirty="0">
              <a:ln w="3175">
                <a:noFill/>
              </a:ln>
              <a:solidFill>
                <a:srgbClr val="FFFFFF"/>
              </a:solidFill>
              <a:cs typeface="Arial" charset="0"/>
            </a:endParaRPr>
          </a:p>
          <a:p>
            <a:pPr marL="4231" algn="r" defTabSz="1242254">
              <a:spcBef>
                <a:spcPts val="816"/>
              </a:spcBef>
              <a:spcAft>
                <a:spcPts val="816"/>
              </a:spcAft>
              <a:defRPr/>
            </a:pPr>
            <a:r>
              <a:rPr lang="en-US" sz="2176" kern="0" spc="-136" dirty="0">
                <a:ln w="3175">
                  <a:noFill/>
                </a:ln>
                <a:solidFill>
                  <a:srgbClr val="FFFFFF"/>
                </a:solidFill>
                <a:cs typeface="Arial" charset="0"/>
              </a:rPr>
              <a:t>Command &amp; Control</a:t>
            </a:r>
          </a:p>
        </p:txBody>
      </p:sp>
      <p:sp>
        <p:nvSpPr>
          <p:cNvPr id="19" name="Freeform 5"/>
          <p:cNvSpPr>
            <a:spLocks noEditPoints="1"/>
          </p:cNvSpPr>
          <p:nvPr/>
        </p:nvSpPr>
        <p:spPr bwMode="auto">
          <a:xfrm>
            <a:off x="8352019" y="3802789"/>
            <a:ext cx="795874" cy="770538"/>
          </a:xfrm>
          <a:custGeom>
            <a:avLst/>
            <a:gdLst>
              <a:gd name="T0" fmla="*/ 2475 w 4388"/>
              <a:gd name="T1" fmla="*/ 3077 h 4406"/>
              <a:gd name="T2" fmla="*/ 2592 w 4388"/>
              <a:gd name="T3" fmla="*/ 1981 h 4406"/>
              <a:gd name="T4" fmla="*/ 2425 w 4388"/>
              <a:gd name="T5" fmla="*/ 283 h 4406"/>
              <a:gd name="T6" fmla="*/ 2842 w 4388"/>
              <a:gd name="T7" fmla="*/ 387 h 4406"/>
              <a:gd name="T8" fmla="*/ 3221 w 4388"/>
              <a:gd name="T9" fmla="*/ 578 h 4406"/>
              <a:gd name="T10" fmla="*/ 3549 w 4388"/>
              <a:gd name="T11" fmla="*/ 843 h 4406"/>
              <a:gd name="T12" fmla="*/ 3813 w 4388"/>
              <a:gd name="T13" fmla="*/ 1173 h 4406"/>
              <a:gd name="T14" fmla="*/ 4004 w 4388"/>
              <a:gd name="T15" fmla="*/ 1553 h 4406"/>
              <a:gd name="T16" fmla="*/ 4107 w 4388"/>
              <a:gd name="T17" fmla="*/ 1972 h 4406"/>
              <a:gd name="T18" fmla="*/ 4118 w 4388"/>
              <a:gd name="T19" fmla="*/ 2367 h 4406"/>
              <a:gd name="T20" fmla="*/ 4035 w 4388"/>
              <a:gd name="T21" fmla="*/ 2790 h 4406"/>
              <a:gd name="T22" fmla="*/ 3864 w 4388"/>
              <a:gd name="T23" fmla="*/ 3176 h 4406"/>
              <a:gd name="T24" fmla="*/ 3613 w 4388"/>
              <a:gd name="T25" fmla="*/ 3513 h 4406"/>
              <a:gd name="T26" fmla="*/ 3300 w 4388"/>
              <a:gd name="T27" fmla="*/ 3786 h 4406"/>
              <a:gd name="T28" fmla="*/ 2931 w 4388"/>
              <a:gd name="T29" fmla="*/ 3990 h 4406"/>
              <a:gd name="T30" fmla="*/ 2520 w 4388"/>
              <a:gd name="T31" fmla="*/ 4111 h 4406"/>
              <a:gd name="T32" fmla="*/ 2131 w 4388"/>
              <a:gd name="T33" fmla="*/ 4139 h 4406"/>
              <a:gd name="T34" fmla="*/ 1700 w 4388"/>
              <a:gd name="T35" fmla="*/ 4080 h 4406"/>
              <a:gd name="T36" fmla="*/ 1306 w 4388"/>
              <a:gd name="T37" fmla="*/ 3930 h 4406"/>
              <a:gd name="T38" fmla="*/ 960 w 4388"/>
              <a:gd name="T39" fmla="*/ 3702 h 4406"/>
              <a:gd name="T40" fmla="*/ 672 w 4388"/>
              <a:gd name="T41" fmla="*/ 3406 h 4406"/>
              <a:gd name="T42" fmla="*/ 454 w 4388"/>
              <a:gd name="T43" fmla="*/ 3053 h 4406"/>
              <a:gd name="T44" fmla="*/ 313 w 4388"/>
              <a:gd name="T45" fmla="*/ 2653 h 4406"/>
              <a:gd name="T46" fmla="*/ 265 w 4388"/>
              <a:gd name="T47" fmla="*/ 2217 h 4406"/>
              <a:gd name="T48" fmla="*/ 304 w 4388"/>
              <a:gd name="T49" fmla="*/ 1828 h 4406"/>
              <a:gd name="T50" fmla="*/ 434 w 4388"/>
              <a:gd name="T51" fmla="*/ 1421 h 4406"/>
              <a:gd name="T52" fmla="*/ 645 w 4388"/>
              <a:gd name="T53" fmla="*/ 1056 h 4406"/>
              <a:gd name="T54" fmla="*/ 926 w 4388"/>
              <a:gd name="T55" fmla="*/ 748 h 4406"/>
              <a:gd name="T56" fmla="*/ 1266 w 4388"/>
              <a:gd name="T57" fmla="*/ 504 h 4406"/>
              <a:gd name="T58" fmla="*/ 1655 w 4388"/>
              <a:gd name="T59" fmla="*/ 342 h 4406"/>
              <a:gd name="T60" fmla="*/ 2081 w 4388"/>
              <a:gd name="T61" fmla="*/ 268 h 4406"/>
              <a:gd name="T62" fmla="*/ 1902 w 4388"/>
              <a:gd name="T63" fmla="*/ 18 h 4406"/>
              <a:gd name="T64" fmla="*/ 1428 w 4388"/>
              <a:gd name="T65" fmla="*/ 133 h 4406"/>
              <a:gd name="T66" fmla="*/ 1003 w 4388"/>
              <a:gd name="T67" fmla="*/ 346 h 4406"/>
              <a:gd name="T68" fmla="*/ 638 w 4388"/>
              <a:gd name="T69" fmla="*/ 643 h 4406"/>
              <a:gd name="T70" fmla="*/ 342 w 4388"/>
              <a:gd name="T71" fmla="*/ 1016 h 4406"/>
              <a:gd name="T72" fmla="*/ 131 w 4388"/>
              <a:gd name="T73" fmla="*/ 1448 h 4406"/>
              <a:gd name="T74" fmla="*/ 18 w 4388"/>
              <a:gd name="T75" fmla="*/ 1933 h 4406"/>
              <a:gd name="T76" fmla="*/ 7 w 4388"/>
              <a:gd name="T77" fmla="*/ 2387 h 4406"/>
              <a:gd name="T78" fmla="*/ 97 w 4388"/>
              <a:gd name="T79" fmla="*/ 2869 h 4406"/>
              <a:gd name="T80" fmla="*/ 288 w 4388"/>
              <a:gd name="T81" fmla="*/ 3309 h 4406"/>
              <a:gd name="T82" fmla="*/ 566 w 4388"/>
              <a:gd name="T83" fmla="*/ 3691 h 4406"/>
              <a:gd name="T84" fmla="*/ 917 w 4388"/>
              <a:gd name="T85" fmla="*/ 4004 h 4406"/>
              <a:gd name="T86" fmla="*/ 1329 w 4388"/>
              <a:gd name="T87" fmla="*/ 4235 h 4406"/>
              <a:gd name="T88" fmla="*/ 1792 w 4388"/>
              <a:gd name="T89" fmla="*/ 4372 h 4406"/>
              <a:gd name="T90" fmla="*/ 2237 w 4388"/>
              <a:gd name="T91" fmla="*/ 4406 h 4406"/>
              <a:gd name="T92" fmla="*/ 2738 w 4388"/>
              <a:gd name="T93" fmla="*/ 4338 h 4406"/>
              <a:gd name="T94" fmla="*/ 3194 w 4388"/>
              <a:gd name="T95" fmla="*/ 4168 h 4406"/>
              <a:gd name="T96" fmla="*/ 3592 w 4388"/>
              <a:gd name="T97" fmla="*/ 3909 h 4406"/>
              <a:gd name="T98" fmla="*/ 3923 w 4388"/>
              <a:gd name="T99" fmla="*/ 3570 h 4406"/>
              <a:gd name="T100" fmla="*/ 4174 w 4388"/>
              <a:gd name="T101" fmla="*/ 3169 h 4406"/>
              <a:gd name="T102" fmla="*/ 4334 w 4388"/>
              <a:gd name="T103" fmla="*/ 2713 h 4406"/>
              <a:gd name="T104" fmla="*/ 4388 w 4388"/>
              <a:gd name="T105" fmla="*/ 2217 h 4406"/>
              <a:gd name="T106" fmla="*/ 4345 w 4388"/>
              <a:gd name="T107" fmla="*/ 1767 h 4406"/>
              <a:gd name="T108" fmla="*/ 4197 w 4388"/>
              <a:gd name="T109" fmla="*/ 1299 h 4406"/>
              <a:gd name="T110" fmla="*/ 3956 w 4388"/>
              <a:gd name="T111" fmla="*/ 884 h 4406"/>
              <a:gd name="T112" fmla="*/ 3631 w 4388"/>
              <a:gd name="T113" fmla="*/ 535 h 4406"/>
              <a:gd name="T114" fmla="*/ 3241 w 4388"/>
              <a:gd name="T115" fmla="*/ 265 h 4406"/>
              <a:gd name="T116" fmla="*/ 2790 w 4388"/>
              <a:gd name="T117" fmla="*/ 83 h 4406"/>
              <a:gd name="T118" fmla="*/ 2295 w 4388"/>
              <a:gd name="T119" fmla="*/ 4 h 4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88" h="4406">
                <a:moveTo>
                  <a:pt x="2592" y="1981"/>
                </a:moveTo>
                <a:lnTo>
                  <a:pt x="2592" y="1981"/>
                </a:lnTo>
                <a:lnTo>
                  <a:pt x="1915" y="1360"/>
                </a:lnTo>
                <a:lnTo>
                  <a:pt x="1915" y="1360"/>
                </a:lnTo>
                <a:lnTo>
                  <a:pt x="2475" y="1360"/>
                </a:lnTo>
                <a:lnTo>
                  <a:pt x="2475" y="1360"/>
                </a:lnTo>
                <a:lnTo>
                  <a:pt x="3386" y="2217"/>
                </a:lnTo>
                <a:lnTo>
                  <a:pt x="3386" y="2217"/>
                </a:lnTo>
                <a:lnTo>
                  <a:pt x="2475" y="3077"/>
                </a:lnTo>
                <a:lnTo>
                  <a:pt x="2475" y="3077"/>
                </a:lnTo>
                <a:lnTo>
                  <a:pt x="1915" y="3077"/>
                </a:lnTo>
                <a:lnTo>
                  <a:pt x="1915" y="3077"/>
                </a:lnTo>
                <a:lnTo>
                  <a:pt x="2592" y="2425"/>
                </a:lnTo>
                <a:lnTo>
                  <a:pt x="2592" y="2425"/>
                </a:lnTo>
                <a:lnTo>
                  <a:pt x="1061" y="2425"/>
                </a:lnTo>
                <a:lnTo>
                  <a:pt x="1061" y="2425"/>
                </a:lnTo>
                <a:lnTo>
                  <a:pt x="1061" y="1981"/>
                </a:lnTo>
                <a:lnTo>
                  <a:pt x="2592" y="1981"/>
                </a:lnTo>
                <a:lnTo>
                  <a:pt x="2592" y="1981"/>
                </a:lnTo>
                <a:lnTo>
                  <a:pt x="2592" y="1981"/>
                </a:lnTo>
                <a:close/>
                <a:moveTo>
                  <a:pt x="2180" y="267"/>
                </a:moveTo>
                <a:lnTo>
                  <a:pt x="2180" y="267"/>
                </a:lnTo>
                <a:lnTo>
                  <a:pt x="2230" y="267"/>
                </a:lnTo>
                <a:lnTo>
                  <a:pt x="2279" y="268"/>
                </a:lnTo>
                <a:lnTo>
                  <a:pt x="2327" y="272"/>
                </a:lnTo>
                <a:lnTo>
                  <a:pt x="2376" y="277"/>
                </a:lnTo>
                <a:lnTo>
                  <a:pt x="2425" y="283"/>
                </a:lnTo>
                <a:lnTo>
                  <a:pt x="2473" y="290"/>
                </a:lnTo>
                <a:lnTo>
                  <a:pt x="2520" y="297"/>
                </a:lnTo>
                <a:lnTo>
                  <a:pt x="2567" y="306"/>
                </a:lnTo>
                <a:lnTo>
                  <a:pt x="2614" y="317"/>
                </a:lnTo>
                <a:lnTo>
                  <a:pt x="2661" y="330"/>
                </a:lnTo>
                <a:lnTo>
                  <a:pt x="2707" y="342"/>
                </a:lnTo>
                <a:lnTo>
                  <a:pt x="2752" y="355"/>
                </a:lnTo>
                <a:lnTo>
                  <a:pt x="2797" y="371"/>
                </a:lnTo>
                <a:lnTo>
                  <a:pt x="2842" y="387"/>
                </a:lnTo>
                <a:lnTo>
                  <a:pt x="2888" y="403"/>
                </a:lnTo>
                <a:lnTo>
                  <a:pt x="2931" y="422"/>
                </a:lnTo>
                <a:lnTo>
                  <a:pt x="2974" y="441"/>
                </a:lnTo>
                <a:lnTo>
                  <a:pt x="3017" y="461"/>
                </a:lnTo>
                <a:lnTo>
                  <a:pt x="3059" y="483"/>
                </a:lnTo>
                <a:lnTo>
                  <a:pt x="3100" y="504"/>
                </a:lnTo>
                <a:lnTo>
                  <a:pt x="3141" y="528"/>
                </a:lnTo>
                <a:lnTo>
                  <a:pt x="3181" y="553"/>
                </a:lnTo>
                <a:lnTo>
                  <a:pt x="3221" y="578"/>
                </a:lnTo>
                <a:lnTo>
                  <a:pt x="3260" y="603"/>
                </a:lnTo>
                <a:lnTo>
                  <a:pt x="3300" y="630"/>
                </a:lnTo>
                <a:lnTo>
                  <a:pt x="3338" y="657"/>
                </a:lnTo>
                <a:lnTo>
                  <a:pt x="3374" y="686"/>
                </a:lnTo>
                <a:lnTo>
                  <a:pt x="3410" y="717"/>
                </a:lnTo>
                <a:lnTo>
                  <a:pt x="3446" y="748"/>
                </a:lnTo>
                <a:lnTo>
                  <a:pt x="3482" y="778"/>
                </a:lnTo>
                <a:lnTo>
                  <a:pt x="3516" y="811"/>
                </a:lnTo>
                <a:lnTo>
                  <a:pt x="3549" y="843"/>
                </a:lnTo>
                <a:lnTo>
                  <a:pt x="3583" y="877"/>
                </a:lnTo>
                <a:lnTo>
                  <a:pt x="3613" y="911"/>
                </a:lnTo>
                <a:lnTo>
                  <a:pt x="3646" y="946"/>
                </a:lnTo>
                <a:lnTo>
                  <a:pt x="3675" y="982"/>
                </a:lnTo>
                <a:lnTo>
                  <a:pt x="3705" y="1020"/>
                </a:lnTo>
                <a:lnTo>
                  <a:pt x="3734" y="1056"/>
                </a:lnTo>
                <a:lnTo>
                  <a:pt x="3761" y="1093"/>
                </a:lnTo>
                <a:lnTo>
                  <a:pt x="3788" y="1133"/>
                </a:lnTo>
                <a:lnTo>
                  <a:pt x="3813" y="1173"/>
                </a:lnTo>
                <a:lnTo>
                  <a:pt x="3839" y="1212"/>
                </a:lnTo>
                <a:lnTo>
                  <a:pt x="3864" y="1252"/>
                </a:lnTo>
                <a:lnTo>
                  <a:pt x="3887" y="1293"/>
                </a:lnTo>
                <a:lnTo>
                  <a:pt x="3909" y="1335"/>
                </a:lnTo>
                <a:lnTo>
                  <a:pt x="3930" y="1378"/>
                </a:lnTo>
                <a:lnTo>
                  <a:pt x="3950" y="1421"/>
                </a:lnTo>
                <a:lnTo>
                  <a:pt x="3968" y="1464"/>
                </a:lnTo>
                <a:lnTo>
                  <a:pt x="3986" y="1508"/>
                </a:lnTo>
                <a:lnTo>
                  <a:pt x="4004" y="1553"/>
                </a:lnTo>
                <a:lnTo>
                  <a:pt x="4021" y="1598"/>
                </a:lnTo>
                <a:lnTo>
                  <a:pt x="4035" y="1643"/>
                </a:lnTo>
                <a:lnTo>
                  <a:pt x="4049" y="1688"/>
                </a:lnTo>
                <a:lnTo>
                  <a:pt x="4062" y="1735"/>
                </a:lnTo>
                <a:lnTo>
                  <a:pt x="4073" y="1781"/>
                </a:lnTo>
                <a:lnTo>
                  <a:pt x="4084" y="1828"/>
                </a:lnTo>
                <a:lnTo>
                  <a:pt x="4093" y="1877"/>
                </a:lnTo>
                <a:lnTo>
                  <a:pt x="4102" y="1924"/>
                </a:lnTo>
                <a:lnTo>
                  <a:pt x="4107" y="1972"/>
                </a:lnTo>
                <a:lnTo>
                  <a:pt x="4114" y="2021"/>
                </a:lnTo>
                <a:lnTo>
                  <a:pt x="4118" y="2070"/>
                </a:lnTo>
                <a:lnTo>
                  <a:pt x="4121" y="2118"/>
                </a:lnTo>
                <a:lnTo>
                  <a:pt x="4123" y="2169"/>
                </a:lnTo>
                <a:lnTo>
                  <a:pt x="4123" y="2217"/>
                </a:lnTo>
                <a:lnTo>
                  <a:pt x="4123" y="2217"/>
                </a:lnTo>
                <a:lnTo>
                  <a:pt x="4123" y="2268"/>
                </a:lnTo>
                <a:lnTo>
                  <a:pt x="4121" y="2318"/>
                </a:lnTo>
                <a:lnTo>
                  <a:pt x="4118" y="2367"/>
                </a:lnTo>
                <a:lnTo>
                  <a:pt x="4114" y="2416"/>
                </a:lnTo>
                <a:lnTo>
                  <a:pt x="4107" y="2464"/>
                </a:lnTo>
                <a:lnTo>
                  <a:pt x="4102" y="2511"/>
                </a:lnTo>
                <a:lnTo>
                  <a:pt x="4093" y="2560"/>
                </a:lnTo>
                <a:lnTo>
                  <a:pt x="4084" y="2606"/>
                </a:lnTo>
                <a:lnTo>
                  <a:pt x="4073" y="2653"/>
                </a:lnTo>
                <a:lnTo>
                  <a:pt x="4062" y="2700"/>
                </a:lnTo>
                <a:lnTo>
                  <a:pt x="4049" y="2745"/>
                </a:lnTo>
                <a:lnTo>
                  <a:pt x="4035" y="2790"/>
                </a:lnTo>
                <a:lnTo>
                  <a:pt x="4021" y="2835"/>
                </a:lnTo>
                <a:lnTo>
                  <a:pt x="4004" y="2880"/>
                </a:lnTo>
                <a:lnTo>
                  <a:pt x="3986" y="2924"/>
                </a:lnTo>
                <a:lnTo>
                  <a:pt x="3968" y="2969"/>
                </a:lnTo>
                <a:lnTo>
                  <a:pt x="3950" y="3010"/>
                </a:lnTo>
                <a:lnTo>
                  <a:pt x="3930" y="3053"/>
                </a:lnTo>
                <a:lnTo>
                  <a:pt x="3909" y="3095"/>
                </a:lnTo>
                <a:lnTo>
                  <a:pt x="3887" y="3136"/>
                </a:lnTo>
                <a:lnTo>
                  <a:pt x="3864" y="3176"/>
                </a:lnTo>
                <a:lnTo>
                  <a:pt x="3839" y="3215"/>
                </a:lnTo>
                <a:lnTo>
                  <a:pt x="3813" y="3255"/>
                </a:lnTo>
                <a:lnTo>
                  <a:pt x="3788" y="3295"/>
                </a:lnTo>
                <a:lnTo>
                  <a:pt x="3761" y="3332"/>
                </a:lnTo>
                <a:lnTo>
                  <a:pt x="3734" y="3370"/>
                </a:lnTo>
                <a:lnTo>
                  <a:pt x="3705" y="3406"/>
                </a:lnTo>
                <a:lnTo>
                  <a:pt x="3675" y="3442"/>
                </a:lnTo>
                <a:lnTo>
                  <a:pt x="3646" y="3477"/>
                </a:lnTo>
                <a:lnTo>
                  <a:pt x="3613" y="3513"/>
                </a:lnTo>
                <a:lnTo>
                  <a:pt x="3583" y="3545"/>
                </a:lnTo>
                <a:lnTo>
                  <a:pt x="3549" y="3579"/>
                </a:lnTo>
                <a:lnTo>
                  <a:pt x="3516" y="3610"/>
                </a:lnTo>
                <a:lnTo>
                  <a:pt x="3482" y="3642"/>
                </a:lnTo>
                <a:lnTo>
                  <a:pt x="3446" y="3673"/>
                </a:lnTo>
                <a:lnTo>
                  <a:pt x="3410" y="3702"/>
                </a:lnTo>
                <a:lnTo>
                  <a:pt x="3374" y="3731"/>
                </a:lnTo>
                <a:lnTo>
                  <a:pt x="3338" y="3759"/>
                </a:lnTo>
                <a:lnTo>
                  <a:pt x="3300" y="3786"/>
                </a:lnTo>
                <a:lnTo>
                  <a:pt x="3260" y="3813"/>
                </a:lnTo>
                <a:lnTo>
                  <a:pt x="3221" y="3839"/>
                </a:lnTo>
                <a:lnTo>
                  <a:pt x="3181" y="3862"/>
                </a:lnTo>
                <a:lnTo>
                  <a:pt x="3141" y="3887"/>
                </a:lnTo>
                <a:lnTo>
                  <a:pt x="3100" y="3909"/>
                </a:lnTo>
                <a:lnTo>
                  <a:pt x="3059" y="3930"/>
                </a:lnTo>
                <a:lnTo>
                  <a:pt x="3017" y="3952"/>
                </a:lnTo>
                <a:lnTo>
                  <a:pt x="2974" y="3972"/>
                </a:lnTo>
                <a:lnTo>
                  <a:pt x="2931" y="3990"/>
                </a:lnTo>
                <a:lnTo>
                  <a:pt x="2888" y="4008"/>
                </a:lnTo>
                <a:lnTo>
                  <a:pt x="2842" y="4024"/>
                </a:lnTo>
                <a:lnTo>
                  <a:pt x="2797" y="4040"/>
                </a:lnTo>
                <a:lnTo>
                  <a:pt x="2752" y="4055"/>
                </a:lnTo>
                <a:lnTo>
                  <a:pt x="2707" y="4067"/>
                </a:lnTo>
                <a:lnTo>
                  <a:pt x="2661" y="4080"/>
                </a:lnTo>
                <a:lnTo>
                  <a:pt x="2614" y="4091"/>
                </a:lnTo>
                <a:lnTo>
                  <a:pt x="2567" y="4102"/>
                </a:lnTo>
                <a:lnTo>
                  <a:pt x="2520" y="4111"/>
                </a:lnTo>
                <a:lnTo>
                  <a:pt x="2473" y="4118"/>
                </a:lnTo>
                <a:lnTo>
                  <a:pt x="2425" y="4125"/>
                </a:lnTo>
                <a:lnTo>
                  <a:pt x="2376" y="4130"/>
                </a:lnTo>
                <a:lnTo>
                  <a:pt x="2327" y="4134"/>
                </a:lnTo>
                <a:lnTo>
                  <a:pt x="2279" y="4138"/>
                </a:lnTo>
                <a:lnTo>
                  <a:pt x="2230" y="4139"/>
                </a:lnTo>
                <a:lnTo>
                  <a:pt x="2180" y="4141"/>
                </a:lnTo>
                <a:lnTo>
                  <a:pt x="2180" y="4141"/>
                </a:lnTo>
                <a:lnTo>
                  <a:pt x="2131" y="4139"/>
                </a:lnTo>
                <a:lnTo>
                  <a:pt x="2081" y="4138"/>
                </a:lnTo>
                <a:lnTo>
                  <a:pt x="2032" y="4134"/>
                </a:lnTo>
                <a:lnTo>
                  <a:pt x="1983" y="4130"/>
                </a:lnTo>
                <a:lnTo>
                  <a:pt x="1935" y="4125"/>
                </a:lnTo>
                <a:lnTo>
                  <a:pt x="1888" y="4118"/>
                </a:lnTo>
                <a:lnTo>
                  <a:pt x="1839" y="4111"/>
                </a:lnTo>
                <a:lnTo>
                  <a:pt x="1792" y="4102"/>
                </a:lnTo>
                <a:lnTo>
                  <a:pt x="1747" y="4091"/>
                </a:lnTo>
                <a:lnTo>
                  <a:pt x="1700" y="4080"/>
                </a:lnTo>
                <a:lnTo>
                  <a:pt x="1655" y="4067"/>
                </a:lnTo>
                <a:lnTo>
                  <a:pt x="1609" y="4055"/>
                </a:lnTo>
                <a:lnTo>
                  <a:pt x="1565" y="4040"/>
                </a:lnTo>
                <a:lnTo>
                  <a:pt x="1520" y="4024"/>
                </a:lnTo>
                <a:lnTo>
                  <a:pt x="1477" y="4008"/>
                </a:lnTo>
                <a:lnTo>
                  <a:pt x="1434" y="3990"/>
                </a:lnTo>
                <a:lnTo>
                  <a:pt x="1391" y="3972"/>
                </a:lnTo>
                <a:lnTo>
                  <a:pt x="1349" y="3952"/>
                </a:lnTo>
                <a:lnTo>
                  <a:pt x="1306" y="3930"/>
                </a:lnTo>
                <a:lnTo>
                  <a:pt x="1266" y="3909"/>
                </a:lnTo>
                <a:lnTo>
                  <a:pt x="1225" y="3887"/>
                </a:lnTo>
                <a:lnTo>
                  <a:pt x="1185" y="3862"/>
                </a:lnTo>
                <a:lnTo>
                  <a:pt x="1146" y="3839"/>
                </a:lnTo>
                <a:lnTo>
                  <a:pt x="1108" y="3813"/>
                </a:lnTo>
                <a:lnTo>
                  <a:pt x="1070" y="3786"/>
                </a:lnTo>
                <a:lnTo>
                  <a:pt x="1032" y="3759"/>
                </a:lnTo>
                <a:lnTo>
                  <a:pt x="996" y="3731"/>
                </a:lnTo>
                <a:lnTo>
                  <a:pt x="960" y="3702"/>
                </a:lnTo>
                <a:lnTo>
                  <a:pt x="926" y="3673"/>
                </a:lnTo>
                <a:lnTo>
                  <a:pt x="892" y="3642"/>
                </a:lnTo>
                <a:lnTo>
                  <a:pt x="857" y="3610"/>
                </a:lnTo>
                <a:lnTo>
                  <a:pt x="825" y="3579"/>
                </a:lnTo>
                <a:lnTo>
                  <a:pt x="793" y="3545"/>
                </a:lnTo>
                <a:lnTo>
                  <a:pt x="762" y="3513"/>
                </a:lnTo>
                <a:lnTo>
                  <a:pt x="731" y="3477"/>
                </a:lnTo>
                <a:lnTo>
                  <a:pt x="701" y="3442"/>
                </a:lnTo>
                <a:lnTo>
                  <a:pt x="672" y="3406"/>
                </a:lnTo>
                <a:lnTo>
                  <a:pt x="645" y="3370"/>
                </a:lnTo>
                <a:lnTo>
                  <a:pt x="618" y="3332"/>
                </a:lnTo>
                <a:lnTo>
                  <a:pt x="591" y="3295"/>
                </a:lnTo>
                <a:lnTo>
                  <a:pt x="566" y="3255"/>
                </a:lnTo>
                <a:lnTo>
                  <a:pt x="542" y="3215"/>
                </a:lnTo>
                <a:lnTo>
                  <a:pt x="519" y="3176"/>
                </a:lnTo>
                <a:lnTo>
                  <a:pt x="495" y="3136"/>
                </a:lnTo>
                <a:lnTo>
                  <a:pt x="474" y="3095"/>
                </a:lnTo>
                <a:lnTo>
                  <a:pt x="454" y="3053"/>
                </a:lnTo>
                <a:lnTo>
                  <a:pt x="434" y="3010"/>
                </a:lnTo>
                <a:lnTo>
                  <a:pt x="414" y="2969"/>
                </a:lnTo>
                <a:lnTo>
                  <a:pt x="398" y="2924"/>
                </a:lnTo>
                <a:lnTo>
                  <a:pt x="380" y="2880"/>
                </a:lnTo>
                <a:lnTo>
                  <a:pt x="366" y="2835"/>
                </a:lnTo>
                <a:lnTo>
                  <a:pt x="351" y="2790"/>
                </a:lnTo>
                <a:lnTo>
                  <a:pt x="337" y="2745"/>
                </a:lnTo>
                <a:lnTo>
                  <a:pt x="326" y="2700"/>
                </a:lnTo>
                <a:lnTo>
                  <a:pt x="313" y="2653"/>
                </a:lnTo>
                <a:lnTo>
                  <a:pt x="304" y="2606"/>
                </a:lnTo>
                <a:lnTo>
                  <a:pt x="295" y="2560"/>
                </a:lnTo>
                <a:lnTo>
                  <a:pt x="286" y="2511"/>
                </a:lnTo>
                <a:lnTo>
                  <a:pt x="281" y="2464"/>
                </a:lnTo>
                <a:lnTo>
                  <a:pt x="276" y="2416"/>
                </a:lnTo>
                <a:lnTo>
                  <a:pt x="270" y="2367"/>
                </a:lnTo>
                <a:lnTo>
                  <a:pt x="268" y="2318"/>
                </a:lnTo>
                <a:lnTo>
                  <a:pt x="267" y="2268"/>
                </a:lnTo>
                <a:lnTo>
                  <a:pt x="265" y="2217"/>
                </a:lnTo>
                <a:lnTo>
                  <a:pt x="265" y="2217"/>
                </a:lnTo>
                <a:lnTo>
                  <a:pt x="267" y="2169"/>
                </a:lnTo>
                <a:lnTo>
                  <a:pt x="268" y="2118"/>
                </a:lnTo>
                <a:lnTo>
                  <a:pt x="270" y="2070"/>
                </a:lnTo>
                <a:lnTo>
                  <a:pt x="276" y="2021"/>
                </a:lnTo>
                <a:lnTo>
                  <a:pt x="281" y="1972"/>
                </a:lnTo>
                <a:lnTo>
                  <a:pt x="286" y="1924"/>
                </a:lnTo>
                <a:lnTo>
                  <a:pt x="295" y="1877"/>
                </a:lnTo>
                <a:lnTo>
                  <a:pt x="304" y="1828"/>
                </a:lnTo>
                <a:lnTo>
                  <a:pt x="313" y="1781"/>
                </a:lnTo>
                <a:lnTo>
                  <a:pt x="326" y="1735"/>
                </a:lnTo>
                <a:lnTo>
                  <a:pt x="337" y="1688"/>
                </a:lnTo>
                <a:lnTo>
                  <a:pt x="351" y="1643"/>
                </a:lnTo>
                <a:lnTo>
                  <a:pt x="366" y="1598"/>
                </a:lnTo>
                <a:lnTo>
                  <a:pt x="380" y="1553"/>
                </a:lnTo>
                <a:lnTo>
                  <a:pt x="398" y="1508"/>
                </a:lnTo>
                <a:lnTo>
                  <a:pt x="414" y="1464"/>
                </a:lnTo>
                <a:lnTo>
                  <a:pt x="434" y="1421"/>
                </a:lnTo>
                <a:lnTo>
                  <a:pt x="454" y="1378"/>
                </a:lnTo>
                <a:lnTo>
                  <a:pt x="474" y="1335"/>
                </a:lnTo>
                <a:lnTo>
                  <a:pt x="495" y="1293"/>
                </a:lnTo>
                <a:lnTo>
                  <a:pt x="519" y="1252"/>
                </a:lnTo>
                <a:lnTo>
                  <a:pt x="542" y="1212"/>
                </a:lnTo>
                <a:lnTo>
                  <a:pt x="566" y="1173"/>
                </a:lnTo>
                <a:lnTo>
                  <a:pt x="591" y="1133"/>
                </a:lnTo>
                <a:lnTo>
                  <a:pt x="618" y="1093"/>
                </a:lnTo>
                <a:lnTo>
                  <a:pt x="645" y="1056"/>
                </a:lnTo>
                <a:lnTo>
                  <a:pt x="672" y="1020"/>
                </a:lnTo>
                <a:lnTo>
                  <a:pt x="701" y="982"/>
                </a:lnTo>
                <a:lnTo>
                  <a:pt x="731" y="946"/>
                </a:lnTo>
                <a:lnTo>
                  <a:pt x="762" y="911"/>
                </a:lnTo>
                <a:lnTo>
                  <a:pt x="793" y="877"/>
                </a:lnTo>
                <a:lnTo>
                  <a:pt x="825" y="843"/>
                </a:lnTo>
                <a:lnTo>
                  <a:pt x="857" y="811"/>
                </a:lnTo>
                <a:lnTo>
                  <a:pt x="892" y="778"/>
                </a:lnTo>
                <a:lnTo>
                  <a:pt x="926" y="748"/>
                </a:lnTo>
                <a:lnTo>
                  <a:pt x="960" y="717"/>
                </a:lnTo>
                <a:lnTo>
                  <a:pt x="996" y="686"/>
                </a:lnTo>
                <a:lnTo>
                  <a:pt x="1032" y="657"/>
                </a:lnTo>
                <a:lnTo>
                  <a:pt x="1070" y="630"/>
                </a:lnTo>
                <a:lnTo>
                  <a:pt x="1108" y="603"/>
                </a:lnTo>
                <a:lnTo>
                  <a:pt x="1146" y="578"/>
                </a:lnTo>
                <a:lnTo>
                  <a:pt x="1185" y="553"/>
                </a:lnTo>
                <a:lnTo>
                  <a:pt x="1225" y="528"/>
                </a:lnTo>
                <a:lnTo>
                  <a:pt x="1266" y="504"/>
                </a:lnTo>
                <a:lnTo>
                  <a:pt x="1306" y="483"/>
                </a:lnTo>
                <a:lnTo>
                  <a:pt x="1349" y="461"/>
                </a:lnTo>
                <a:lnTo>
                  <a:pt x="1391" y="441"/>
                </a:lnTo>
                <a:lnTo>
                  <a:pt x="1434" y="422"/>
                </a:lnTo>
                <a:lnTo>
                  <a:pt x="1477" y="403"/>
                </a:lnTo>
                <a:lnTo>
                  <a:pt x="1520" y="387"/>
                </a:lnTo>
                <a:lnTo>
                  <a:pt x="1565" y="371"/>
                </a:lnTo>
                <a:lnTo>
                  <a:pt x="1609" y="355"/>
                </a:lnTo>
                <a:lnTo>
                  <a:pt x="1655" y="342"/>
                </a:lnTo>
                <a:lnTo>
                  <a:pt x="1700" y="330"/>
                </a:lnTo>
                <a:lnTo>
                  <a:pt x="1747" y="317"/>
                </a:lnTo>
                <a:lnTo>
                  <a:pt x="1792" y="306"/>
                </a:lnTo>
                <a:lnTo>
                  <a:pt x="1839" y="297"/>
                </a:lnTo>
                <a:lnTo>
                  <a:pt x="1888" y="290"/>
                </a:lnTo>
                <a:lnTo>
                  <a:pt x="1935" y="283"/>
                </a:lnTo>
                <a:lnTo>
                  <a:pt x="1983" y="277"/>
                </a:lnTo>
                <a:lnTo>
                  <a:pt x="2032" y="272"/>
                </a:lnTo>
                <a:lnTo>
                  <a:pt x="2081" y="268"/>
                </a:lnTo>
                <a:lnTo>
                  <a:pt x="2131" y="267"/>
                </a:lnTo>
                <a:lnTo>
                  <a:pt x="2180" y="267"/>
                </a:lnTo>
                <a:close/>
                <a:moveTo>
                  <a:pt x="2180" y="0"/>
                </a:moveTo>
                <a:lnTo>
                  <a:pt x="2180" y="0"/>
                </a:lnTo>
                <a:lnTo>
                  <a:pt x="2124" y="2"/>
                </a:lnTo>
                <a:lnTo>
                  <a:pt x="2068" y="4"/>
                </a:lnTo>
                <a:lnTo>
                  <a:pt x="2012" y="7"/>
                </a:lnTo>
                <a:lnTo>
                  <a:pt x="1956" y="13"/>
                </a:lnTo>
                <a:lnTo>
                  <a:pt x="1902" y="18"/>
                </a:lnTo>
                <a:lnTo>
                  <a:pt x="1846" y="25"/>
                </a:lnTo>
                <a:lnTo>
                  <a:pt x="1792" y="34"/>
                </a:lnTo>
                <a:lnTo>
                  <a:pt x="1740" y="45"/>
                </a:lnTo>
                <a:lnTo>
                  <a:pt x="1686" y="56"/>
                </a:lnTo>
                <a:lnTo>
                  <a:pt x="1634" y="68"/>
                </a:lnTo>
                <a:lnTo>
                  <a:pt x="1582" y="83"/>
                </a:lnTo>
                <a:lnTo>
                  <a:pt x="1529" y="99"/>
                </a:lnTo>
                <a:lnTo>
                  <a:pt x="1479" y="115"/>
                </a:lnTo>
                <a:lnTo>
                  <a:pt x="1428" y="133"/>
                </a:lnTo>
                <a:lnTo>
                  <a:pt x="1378" y="151"/>
                </a:lnTo>
                <a:lnTo>
                  <a:pt x="1329" y="173"/>
                </a:lnTo>
                <a:lnTo>
                  <a:pt x="1281" y="195"/>
                </a:lnTo>
                <a:lnTo>
                  <a:pt x="1234" y="216"/>
                </a:lnTo>
                <a:lnTo>
                  <a:pt x="1185" y="240"/>
                </a:lnTo>
                <a:lnTo>
                  <a:pt x="1138" y="265"/>
                </a:lnTo>
                <a:lnTo>
                  <a:pt x="1093" y="290"/>
                </a:lnTo>
                <a:lnTo>
                  <a:pt x="1048" y="317"/>
                </a:lnTo>
                <a:lnTo>
                  <a:pt x="1003" y="346"/>
                </a:lnTo>
                <a:lnTo>
                  <a:pt x="960" y="375"/>
                </a:lnTo>
                <a:lnTo>
                  <a:pt x="917" y="405"/>
                </a:lnTo>
                <a:lnTo>
                  <a:pt x="874" y="436"/>
                </a:lnTo>
                <a:lnTo>
                  <a:pt x="832" y="468"/>
                </a:lnTo>
                <a:lnTo>
                  <a:pt x="791" y="501"/>
                </a:lnTo>
                <a:lnTo>
                  <a:pt x="751" y="535"/>
                </a:lnTo>
                <a:lnTo>
                  <a:pt x="713" y="571"/>
                </a:lnTo>
                <a:lnTo>
                  <a:pt x="674" y="607"/>
                </a:lnTo>
                <a:lnTo>
                  <a:pt x="638" y="643"/>
                </a:lnTo>
                <a:lnTo>
                  <a:pt x="600" y="681"/>
                </a:lnTo>
                <a:lnTo>
                  <a:pt x="566" y="721"/>
                </a:lnTo>
                <a:lnTo>
                  <a:pt x="530" y="760"/>
                </a:lnTo>
                <a:lnTo>
                  <a:pt x="497" y="800"/>
                </a:lnTo>
                <a:lnTo>
                  <a:pt x="463" y="841"/>
                </a:lnTo>
                <a:lnTo>
                  <a:pt x="432" y="884"/>
                </a:lnTo>
                <a:lnTo>
                  <a:pt x="402" y="928"/>
                </a:lnTo>
                <a:lnTo>
                  <a:pt x="371" y="971"/>
                </a:lnTo>
                <a:lnTo>
                  <a:pt x="342" y="1016"/>
                </a:lnTo>
                <a:lnTo>
                  <a:pt x="315" y="1061"/>
                </a:lnTo>
                <a:lnTo>
                  <a:pt x="288" y="1106"/>
                </a:lnTo>
                <a:lnTo>
                  <a:pt x="263" y="1153"/>
                </a:lnTo>
                <a:lnTo>
                  <a:pt x="238" y="1201"/>
                </a:lnTo>
                <a:lnTo>
                  <a:pt x="214" y="1250"/>
                </a:lnTo>
                <a:lnTo>
                  <a:pt x="193" y="1299"/>
                </a:lnTo>
                <a:lnTo>
                  <a:pt x="171" y="1347"/>
                </a:lnTo>
                <a:lnTo>
                  <a:pt x="151" y="1398"/>
                </a:lnTo>
                <a:lnTo>
                  <a:pt x="131" y="1448"/>
                </a:lnTo>
                <a:lnTo>
                  <a:pt x="113" y="1500"/>
                </a:lnTo>
                <a:lnTo>
                  <a:pt x="97" y="1553"/>
                </a:lnTo>
                <a:lnTo>
                  <a:pt x="83" y="1605"/>
                </a:lnTo>
                <a:lnTo>
                  <a:pt x="68" y="1659"/>
                </a:lnTo>
                <a:lnTo>
                  <a:pt x="56" y="1711"/>
                </a:lnTo>
                <a:lnTo>
                  <a:pt x="45" y="1767"/>
                </a:lnTo>
                <a:lnTo>
                  <a:pt x="34" y="1821"/>
                </a:lnTo>
                <a:lnTo>
                  <a:pt x="25" y="1877"/>
                </a:lnTo>
                <a:lnTo>
                  <a:pt x="18" y="1933"/>
                </a:lnTo>
                <a:lnTo>
                  <a:pt x="11" y="1989"/>
                </a:lnTo>
                <a:lnTo>
                  <a:pt x="7" y="2046"/>
                </a:lnTo>
                <a:lnTo>
                  <a:pt x="4" y="2102"/>
                </a:lnTo>
                <a:lnTo>
                  <a:pt x="0" y="2160"/>
                </a:lnTo>
                <a:lnTo>
                  <a:pt x="0" y="2217"/>
                </a:lnTo>
                <a:lnTo>
                  <a:pt x="0" y="2217"/>
                </a:lnTo>
                <a:lnTo>
                  <a:pt x="0" y="2275"/>
                </a:lnTo>
                <a:lnTo>
                  <a:pt x="4" y="2331"/>
                </a:lnTo>
                <a:lnTo>
                  <a:pt x="7" y="2387"/>
                </a:lnTo>
                <a:lnTo>
                  <a:pt x="11" y="2443"/>
                </a:lnTo>
                <a:lnTo>
                  <a:pt x="18" y="2498"/>
                </a:lnTo>
                <a:lnTo>
                  <a:pt x="25" y="2552"/>
                </a:lnTo>
                <a:lnTo>
                  <a:pt x="34" y="2606"/>
                </a:lnTo>
                <a:lnTo>
                  <a:pt x="45" y="2661"/>
                </a:lnTo>
                <a:lnTo>
                  <a:pt x="56" y="2713"/>
                </a:lnTo>
                <a:lnTo>
                  <a:pt x="68" y="2767"/>
                </a:lnTo>
                <a:lnTo>
                  <a:pt x="83" y="2819"/>
                </a:lnTo>
                <a:lnTo>
                  <a:pt x="97" y="2869"/>
                </a:lnTo>
                <a:lnTo>
                  <a:pt x="113" y="2922"/>
                </a:lnTo>
                <a:lnTo>
                  <a:pt x="131" y="2972"/>
                </a:lnTo>
                <a:lnTo>
                  <a:pt x="151" y="3023"/>
                </a:lnTo>
                <a:lnTo>
                  <a:pt x="171" y="3071"/>
                </a:lnTo>
                <a:lnTo>
                  <a:pt x="193" y="3120"/>
                </a:lnTo>
                <a:lnTo>
                  <a:pt x="214" y="3169"/>
                </a:lnTo>
                <a:lnTo>
                  <a:pt x="238" y="3215"/>
                </a:lnTo>
                <a:lnTo>
                  <a:pt x="263" y="3262"/>
                </a:lnTo>
                <a:lnTo>
                  <a:pt x="288" y="3309"/>
                </a:lnTo>
                <a:lnTo>
                  <a:pt x="315" y="3354"/>
                </a:lnTo>
                <a:lnTo>
                  <a:pt x="342" y="3399"/>
                </a:lnTo>
                <a:lnTo>
                  <a:pt x="371" y="3444"/>
                </a:lnTo>
                <a:lnTo>
                  <a:pt x="402" y="3487"/>
                </a:lnTo>
                <a:lnTo>
                  <a:pt x="432" y="3529"/>
                </a:lnTo>
                <a:lnTo>
                  <a:pt x="463" y="3570"/>
                </a:lnTo>
                <a:lnTo>
                  <a:pt x="497" y="3612"/>
                </a:lnTo>
                <a:lnTo>
                  <a:pt x="530" y="3651"/>
                </a:lnTo>
                <a:lnTo>
                  <a:pt x="566" y="3691"/>
                </a:lnTo>
                <a:lnTo>
                  <a:pt x="600" y="3729"/>
                </a:lnTo>
                <a:lnTo>
                  <a:pt x="638" y="3767"/>
                </a:lnTo>
                <a:lnTo>
                  <a:pt x="674" y="3804"/>
                </a:lnTo>
                <a:lnTo>
                  <a:pt x="713" y="3839"/>
                </a:lnTo>
                <a:lnTo>
                  <a:pt x="751" y="3875"/>
                </a:lnTo>
                <a:lnTo>
                  <a:pt x="791" y="3909"/>
                </a:lnTo>
                <a:lnTo>
                  <a:pt x="832" y="3941"/>
                </a:lnTo>
                <a:lnTo>
                  <a:pt x="874" y="3974"/>
                </a:lnTo>
                <a:lnTo>
                  <a:pt x="917" y="4004"/>
                </a:lnTo>
                <a:lnTo>
                  <a:pt x="960" y="4033"/>
                </a:lnTo>
                <a:lnTo>
                  <a:pt x="1003" y="4062"/>
                </a:lnTo>
                <a:lnTo>
                  <a:pt x="1048" y="4091"/>
                </a:lnTo>
                <a:lnTo>
                  <a:pt x="1093" y="4118"/>
                </a:lnTo>
                <a:lnTo>
                  <a:pt x="1138" y="4143"/>
                </a:lnTo>
                <a:lnTo>
                  <a:pt x="1185" y="4168"/>
                </a:lnTo>
                <a:lnTo>
                  <a:pt x="1234" y="4192"/>
                </a:lnTo>
                <a:lnTo>
                  <a:pt x="1281" y="4213"/>
                </a:lnTo>
                <a:lnTo>
                  <a:pt x="1329" y="4235"/>
                </a:lnTo>
                <a:lnTo>
                  <a:pt x="1378" y="4255"/>
                </a:lnTo>
                <a:lnTo>
                  <a:pt x="1428" y="4275"/>
                </a:lnTo>
                <a:lnTo>
                  <a:pt x="1479" y="4293"/>
                </a:lnTo>
                <a:lnTo>
                  <a:pt x="1529" y="4309"/>
                </a:lnTo>
                <a:lnTo>
                  <a:pt x="1582" y="4323"/>
                </a:lnTo>
                <a:lnTo>
                  <a:pt x="1634" y="4338"/>
                </a:lnTo>
                <a:lnTo>
                  <a:pt x="1686" y="4350"/>
                </a:lnTo>
                <a:lnTo>
                  <a:pt x="1740" y="4363"/>
                </a:lnTo>
                <a:lnTo>
                  <a:pt x="1792" y="4372"/>
                </a:lnTo>
                <a:lnTo>
                  <a:pt x="1846" y="4381"/>
                </a:lnTo>
                <a:lnTo>
                  <a:pt x="1902" y="4388"/>
                </a:lnTo>
                <a:lnTo>
                  <a:pt x="1956" y="4395"/>
                </a:lnTo>
                <a:lnTo>
                  <a:pt x="2012" y="4401"/>
                </a:lnTo>
                <a:lnTo>
                  <a:pt x="2068" y="4404"/>
                </a:lnTo>
                <a:lnTo>
                  <a:pt x="2124" y="4406"/>
                </a:lnTo>
                <a:lnTo>
                  <a:pt x="2180" y="4406"/>
                </a:lnTo>
                <a:lnTo>
                  <a:pt x="2180" y="4406"/>
                </a:lnTo>
                <a:lnTo>
                  <a:pt x="2237" y="4406"/>
                </a:lnTo>
                <a:lnTo>
                  <a:pt x="2295" y="4404"/>
                </a:lnTo>
                <a:lnTo>
                  <a:pt x="2353" y="4401"/>
                </a:lnTo>
                <a:lnTo>
                  <a:pt x="2408" y="4395"/>
                </a:lnTo>
                <a:lnTo>
                  <a:pt x="2464" y="4388"/>
                </a:lnTo>
                <a:lnTo>
                  <a:pt x="2520" y="4381"/>
                </a:lnTo>
                <a:lnTo>
                  <a:pt x="2576" y="4372"/>
                </a:lnTo>
                <a:lnTo>
                  <a:pt x="2630" y="4363"/>
                </a:lnTo>
                <a:lnTo>
                  <a:pt x="2684" y="4350"/>
                </a:lnTo>
                <a:lnTo>
                  <a:pt x="2738" y="4338"/>
                </a:lnTo>
                <a:lnTo>
                  <a:pt x="2790" y="4323"/>
                </a:lnTo>
                <a:lnTo>
                  <a:pt x="2842" y="4309"/>
                </a:lnTo>
                <a:lnTo>
                  <a:pt x="2895" y="4293"/>
                </a:lnTo>
                <a:lnTo>
                  <a:pt x="2947" y="4275"/>
                </a:lnTo>
                <a:lnTo>
                  <a:pt x="2997" y="4255"/>
                </a:lnTo>
                <a:lnTo>
                  <a:pt x="3046" y="4235"/>
                </a:lnTo>
                <a:lnTo>
                  <a:pt x="3096" y="4213"/>
                </a:lnTo>
                <a:lnTo>
                  <a:pt x="3145" y="4192"/>
                </a:lnTo>
                <a:lnTo>
                  <a:pt x="3194" y="4168"/>
                </a:lnTo>
                <a:lnTo>
                  <a:pt x="3241" y="4143"/>
                </a:lnTo>
                <a:lnTo>
                  <a:pt x="3287" y="4118"/>
                </a:lnTo>
                <a:lnTo>
                  <a:pt x="3332" y="4091"/>
                </a:lnTo>
                <a:lnTo>
                  <a:pt x="3377" y="4062"/>
                </a:lnTo>
                <a:lnTo>
                  <a:pt x="3422" y="4033"/>
                </a:lnTo>
                <a:lnTo>
                  <a:pt x="3466" y="4004"/>
                </a:lnTo>
                <a:lnTo>
                  <a:pt x="3509" y="3974"/>
                </a:lnTo>
                <a:lnTo>
                  <a:pt x="3550" y="3941"/>
                </a:lnTo>
                <a:lnTo>
                  <a:pt x="3592" y="3909"/>
                </a:lnTo>
                <a:lnTo>
                  <a:pt x="3631" y="3875"/>
                </a:lnTo>
                <a:lnTo>
                  <a:pt x="3671" y="3839"/>
                </a:lnTo>
                <a:lnTo>
                  <a:pt x="3711" y="3804"/>
                </a:lnTo>
                <a:lnTo>
                  <a:pt x="3749" y="3767"/>
                </a:lnTo>
                <a:lnTo>
                  <a:pt x="3785" y="3729"/>
                </a:lnTo>
                <a:lnTo>
                  <a:pt x="3821" y="3691"/>
                </a:lnTo>
                <a:lnTo>
                  <a:pt x="3857" y="3651"/>
                </a:lnTo>
                <a:lnTo>
                  <a:pt x="3889" y="3612"/>
                </a:lnTo>
                <a:lnTo>
                  <a:pt x="3923" y="3570"/>
                </a:lnTo>
                <a:lnTo>
                  <a:pt x="3956" y="3529"/>
                </a:lnTo>
                <a:lnTo>
                  <a:pt x="3986" y="3487"/>
                </a:lnTo>
                <a:lnTo>
                  <a:pt x="4015" y="3444"/>
                </a:lnTo>
                <a:lnTo>
                  <a:pt x="4046" y="3399"/>
                </a:lnTo>
                <a:lnTo>
                  <a:pt x="4073" y="3354"/>
                </a:lnTo>
                <a:lnTo>
                  <a:pt x="4100" y="3309"/>
                </a:lnTo>
                <a:lnTo>
                  <a:pt x="4125" y="3262"/>
                </a:lnTo>
                <a:lnTo>
                  <a:pt x="4150" y="3215"/>
                </a:lnTo>
                <a:lnTo>
                  <a:pt x="4174" y="3169"/>
                </a:lnTo>
                <a:lnTo>
                  <a:pt x="4197" y="3120"/>
                </a:lnTo>
                <a:lnTo>
                  <a:pt x="4217" y="3071"/>
                </a:lnTo>
                <a:lnTo>
                  <a:pt x="4238" y="3023"/>
                </a:lnTo>
                <a:lnTo>
                  <a:pt x="4257" y="2972"/>
                </a:lnTo>
                <a:lnTo>
                  <a:pt x="4275" y="2922"/>
                </a:lnTo>
                <a:lnTo>
                  <a:pt x="4291" y="2869"/>
                </a:lnTo>
                <a:lnTo>
                  <a:pt x="4307" y="2819"/>
                </a:lnTo>
                <a:lnTo>
                  <a:pt x="4320" y="2767"/>
                </a:lnTo>
                <a:lnTo>
                  <a:pt x="4334" y="2713"/>
                </a:lnTo>
                <a:lnTo>
                  <a:pt x="4345" y="2661"/>
                </a:lnTo>
                <a:lnTo>
                  <a:pt x="4356" y="2606"/>
                </a:lnTo>
                <a:lnTo>
                  <a:pt x="4365" y="2552"/>
                </a:lnTo>
                <a:lnTo>
                  <a:pt x="4372" y="2498"/>
                </a:lnTo>
                <a:lnTo>
                  <a:pt x="4377" y="2443"/>
                </a:lnTo>
                <a:lnTo>
                  <a:pt x="4383" y="2387"/>
                </a:lnTo>
                <a:lnTo>
                  <a:pt x="4386" y="2331"/>
                </a:lnTo>
                <a:lnTo>
                  <a:pt x="4388" y="2275"/>
                </a:lnTo>
                <a:lnTo>
                  <a:pt x="4388" y="2217"/>
                </a:lnTo>
                <a:lnTo>
                  <a:pt x="4388" y="2217"/>
                </a:lnTo>
                <a:lnTo>
                  <a:pt x="4388" y="2160"/>
                </a:lnTo>
                <a:lnTo>
                  <a:pt x="4386" y="2102"/>
                </a:lnTo>
                <a:lnTo>
                  <a:pt x="4383" y="2046"/>
                </a:lnTo>
                <a:lnTo>
                  <a:pt x="4377" y="1989"/>
                </a:lnTo>
                <a:lnTo>
                  <a:pt x="4372" y="1933"/>
                </a:lnTo>
                <a:lnTo>
                  <a:pt x="4365" y="1877"/>
                </a:lnTo>
                <a:lnTo>
                  <a:pt x="4356" y="1821"/>
                </a:lnTo>
                <a:lnTo>
                  <a:pt x="4345" y="1767"/>
                </a:lnTo>
                <a:lnTo>
                  <a:pt x="4334" y="1711"/>
                </a:lnTo>
                <a:lnTo>
                  <a:pt x="4320" y="1659"/>
                </a:lnTo>
                <a:lnTo>
                  <a:pt x="4307" y="1605"/>
                </a:lnTo>
                <a:lnTo>
                  <a:pt x="4291" y="1553"/>
                </a:lnTo>
                <a:lnTo>
                  <a:pt x="4275" y="1500"/>
                </a:lnTo>
                <a:lnTo>
                  <a:pt x="4257" y="1448"/>
                </a:lnTo>
                <a:lnTo>
                  <a:pt x="4238" y="1398"/>
                </a:lnTo>
                <a:lnTo>
                  <a:pt x="4217" y="1347"/>
                </a:lnTo>
                <a:lnTo>
                  <a:pt x="4197" y="1299"/>
                </a:lnTo>
                <a:lnTo>
                  <a:pt x="4174" y="1250"/>
                </a:lnTo>
                <a:lnTo>
                  <a:pt x="4150" y="1201"/>
                </a:lnTo>
                <a:lnTo>
                  <a:pt x="4125" y="1153"/>
                </a:lnTo>
                <a:lnTo>
                  <a:pt x="4100" y="1106"/>
                </a:lnTo>
                <a:lnTo>
                  <a:pt x="4073" y="1061"/>
                </a:lnTo>
                <a:lnTo>
                  <a:pt x="4046" y="1016"/>
                </a:lnTo>
                <a:lnTo>
                  <a:pt x="4015" y="971"/>
                </a:lnTo>
                <a:lnTo>
                  <a:pt x="3986" y="928"/>
                </a:lnTo>
                <a:lnTo>
                  <a:pt x="3956" y="884"/>
                </a:lnTo>
                <a:lnTo>
                  <a:pt x="3923" y="841"/>
                </a:lnTo>
                <a:lnTo>
                  <a:pt x="3889" y="800"/>
                </a:lnTo>
                <a:lnTo>
                  <a:pt x="3857" y="760"/>
                </a:lnTo>
                <a:lnTo>
                  <a:pt x="3821" y="721"/>
                </a:lnTo>
                <a:lnTo>
                  <a:pt x="3785" y="681"/>
                </a:lnTo>
                <a:lnTo>
                  <a:pt x="3749" y="643"/>
                </a:lnTo>
                <a:lnTo>
                  <a:pt x="3711" y="607"/>
                </a:lnTo>
                <a:lnTo>
                  <a:pt x="3671" y="571"/>
                </a:lnTo>
                <a:lnTo>
                  <a:pt x="3631" y="535"/>
                </a:lnTo>
                <a:lnTo>
                  <a:pt x="3592" y="501"/>
                </a:lnTo>
                <a:lnTo>
                  <a:pt x="3550" y="468"/>
                </a:lnTo>
                <a:lnTo>
                  <a:pt x="3509" y="436"/>
                </a:lnTo>
                <a:lnTo>
                  <a:pt x="3466" y="405"/>
                </a:lnTo>
                <a:lnTo>
                  <a:pt x="3422" y="375"/>
                </a:lnTo>
                <a:lnTo>
                  <a:pt x="3377" y="346"/>
                </a:lnTo>
                <a:lnTo>
                  <a:pt x="3332" y="317"/>
                </a:lnTo>
                <a:lnTo>
                  <a:pt x="3287" y="290"/>
                </a:lnTo>
                <a:lnTo>
                  <a:pt x="3241" y="265"/>
                </a:lnTo>
                <a:lnTo>
                  <a:pt x="3194" y="240"/>
                </a:lnTo>
                <a:lnTo>
                  <a:pt x="3145" y="216"/>
                </a:lnTo>
                <a:lnTo>
                  <a:pt x="3096" y="195"/>
                </a:lnTo>
                <a:lnTo>
                  <a:pt x="3046" y="173"/>
                </a:lnTo>
                <a:lnTo>
                  <a:pt x="2997" y="151"/>
                </a:lnTo>
                <a:lnTo>
                  <a:pt x="2947" y="133"/>
                </a:lnTo>
                <a:lnTo>
                  <a:pt x="2895" y="115"/>
                </a:lnTo>
                <a:lnTo>
                  <a:pt x="2842" y="99"/>
                </a:lnTo>
                <a:lnTo>
                  <a:pt x="2790" y="83"/>
                </a:lnTo>
                <a:lnTo>
                  <a:pt x="2738" y="68"/>
                </a:lnTo>
                <a:lnTo>
                  <a:pt x="2684" y="56"/>
                </a:lnTo>
                <a:lnTo>
                  <a:pt x="2630" y="45"/>
                </a:lnTo>
                <a:lnTo>
                  <a:pt x="2576" y="34"/>
                </a:lnTo>
                <a:lnTo>
                  <a:pt x="2520" y="25"/>
                </a:lnTo>
                <a:lnTo>
                  <a:pt x="2464" y="18"/>
                </a:lnTo>
                <a:lnTo>
                  <a:pt x="2408" y="13"/>
                </a:lnTo>
                <a:lnTo>
                  <a:pt x="2353" y="7"/>
                </a:lnTo>
                <a:lnTo>
                  <a:pt x="2295" y="4"/>
                </a:lnTo>
                <a:lnTo>
                  <a:pt x="2237" y="2"/>
                </a:lnTo>
                <a:lnTo>
                  <a:pt x="2180" y="0"/>
                </a:lnTo>
                <a:close/>
              </a:path>
            </a:pathLst>
          </a:custGeom>
          <a:solidFill>
            <a:srgbClr val="FFFFFF"/>
          </a:solidFill>
          <a:ln>
            <a:noFill/>
          </a:ln>
        </p:spPr>
        <p:txBody>
          <a:bodyPr vert="horz" wrap="square" lIns="121850" tIns="60925" rIns="121850" bIns="60925" numCol="1" anchor="t" anchorCtr="0" compatLnSpc="1">
            <a:prstTxWarp prst="textNoShape">
              <a:avLst/>
            </a:prstTxWarp>
          </a:bodyPr>
          <a:lstStyle/>
          <a:p>
            <a:pPr defTabSz="1243525">
              <a:defRPr/>
            </a:pPr>
            <a:endParaRPr lang="en-US" sz="2397" kern="0">
              <a:solidFill>
                <a:srgbClr val="000000"/>
              </a:solidFill>
            </a:endParaRPr>
          </a:p>
        </p:txBody>
      </p:sp>
      <p:sp>
        <p:nvSpPr>
          <p:cNvPr id="20" name="Rectangle 19"/>
          <p:cNvSpPr/>
          <p:nvPr/>
        </p:nvSpPr>
        <p:spPr bwMode="auto">
          <a:xfrm>
            <a:off x="8250410" y="5180496"/>
            <a:ext cx="3657911" cy="1467336"/>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24357" tIns="182774" rIns="124357" bIns="182774" numCol="1" spcCol="0" rtlCol="0" fromWordArt="0" anchor="ctr" anchorCtr="0" forceAA="0" compatLnSpc="1">
            <a:prstTxWarp prst="textNoShape">
              <a:avLst/>
            </a:prstTxWarp>
            <a:noAutofit/>
          </a:bodyPr>
          <a:lstStyle/>
          <a:p>
            <a:pPr marL="4231" algn="r" defTabSz="1242254">
              <a:spcBef>
                <a:spcPts val="816"/>
              </a:spcBef>
              <a:spcAft>
                <a:spcPts val="816"/>
              </a:spcAft>
              <a:defRPr/>
            </a:pPr>
            <a:r>
              <a:rPr lang="en-US" sz="2176" kern="0" spc="-136" dirty="0">
                <a:ln w="3175">
                  <a:noFill/>
                </a:ln>
                <a:solidFill>
                  <a:srgbClr val="FFFFFF"/>
                </a:solidFill>
                <a:cs typeface="Arial" charset="0"/>
              </a:rPr>
              <a:t>Real Time</a:t>
            </a:r>
          </a:p>
          <a:p>
            <a:pPr marL="4231" algn="r" defTabSz="1242254">
              <a:spcBef>
                <a:spcPts val="816"/>
              </a:spcBef>
              <a:spcAft>
                <a:spcPts val="816"/>
              </a:spcAft>
              <a:defRPr/>
            </a:pPr>
            <a:r>
              <a:rPr lang="en-US" sz="2176" kern="0" spc="-136" dirty="0">
                <a:ln w="3175">
                  <a:noFill/>
                </a:ln>
                <a:solidFill>
                  <a:srgbClr val="FFFFFF"/>
                </a:solidFill>
                <a:cs typeface="Arial" charset="0"/>
              </a:rPr>
              <a:t>Blob Archiving</a:t>
            </a:r>
          </a:p>
        </p:txBody>
      </p:sp>
      <p:sp>
        <p:nvSpPr>
          <p:cNvPr id="21" name="Freeform 5"/>
          <p:cNvSpPr>
            <a:spLocks noEditPoints="1"/>
          </p:cNvSpPr>
          <p:nvPr/>
        </p:nvSpPr>
        <p:spPr bwMode="auto">
          <a:xfrm>
            <a:off x="8352018" y="5530136"/>
            <a:ext cx="795874" cy="770538"/>
          </a:xfrm>
          <a:custGeom>
            <a:avLst/>
            <a:gdLst>
              <a:gd name="T0" fmla="*/ 2475 w 4388"/>
              <a:gd name="T1" fmla="*/ 3077 h 4406"/>
              <a:gd name="T2" fmla="*/ 2592 w 4388"/>
              <a:gd name="T3" fmla="*/ 1981 h 4406"/>
              <a:gd name="T4" fmla="*/ 2425 w 4388"/>
              <a:gd name="T5" fmla="*/ 283 h 4406"/>
              <a:gd name="T6" fmla="*/ 2842 w 4388"/>
              <a:gd name="T7" fmla="*/ 387 h 4406"/>
              <a:gd name="T8" fmla="*/ 3221 w 4388"/>
              <a:gd name="T9" fmla="*/ 578 h 4406"/>
              <a:gd name="T10" fmla="*/ 3549 w 4388"/>
              <a:gd name="T11" fmla="*/ 843 h 4406"/>
              <a:gd name="T12" fmla="*/ 3813 w 4388"/>
              <a:gd name="T13" fmla="*/ 1173 h 4406"/>
              <a:gd name="T14" fmla="*/ 4004 w 4388"/>
              <a:gd name="T15" fmla="*/ 1553 h 4406"/>
              <a:gd name="T16" fmla="*/ 4107 w 4388"/>
              <a:gd name="T17" fmla="*/ 1972 h 4406"/>
              <a:gd name="T18" fmla="*/ 4118 w 4388"/>
              <a:gd name="T19" fmla="*/ 2367 h 4406"/>
              <a:gd name="T20" fmla="*/ 4035 w 4388"/>
              <a:gd name="T21" fmla="*/ 2790 h 4406"/>
              <a:gd name="T22" fmla="*/ 3864 w 4388"/>
              <a:gd name="T23" fmla="*/ 3176 h 4406"/>
              <a:gd name="T24" fmla="*/ 3613 w 4388"/>
              <a:gd name="T25" fmla="*/ 3513 h 4406"/>
              <a:gd name="T26" fmla="*/ 3300 w 4388"/>
              <a:gd name="T27" fmla="*/ 3786 h 4406"/>
              <a:gd name="T28" fmla="*/ 2931 w 4388"/>
              <a:gd name="T29" fmla="*/ 3990 h 4406"/>
              <a:gd name="T30" fmla="*/ 2520 w 4388"/>
              <a:gd name="T31" fmla="*/ 4111 h 4406"/>
              <a:gd name="T32" fmla="*/ 2131 w 4388"/>
              <a:gd name="T33" fmla="*/ 4139 h 4406"/>
              <a:gd name="T34" fmla="*/ 1700 w 4388"/>
              <a:gd name="T35" fmla="*/ 4080 h 4406"/>
              <a:gd name="T36" fmla="*/ 1306 w 4388"/>
              <a:gd name="T37" fmla="*/ 3930 h 4406"/>
              <a:gd name="T38" fmla="*/ 960 w 4388"/>
              <a:gd name="T39" fmla="*/ 3702 h 4406"/>
              <a:gd name="T40" fmla="*/ 672 w 4388"/>
              <a:gd name="T41" fmla="*/ 3406 h 4406"/>
              <a:gd name="T42" fmla="*/ 454 w 4388"/>
              <a:gd name="T43" fmla="*/ 3053 h 4406"/>
              <a:gd name="T44" fmla="*/ 313 w 4388"/>
              <a:gd name="T45" fmla="*/ 2653 h 4406"/>
              <a:gd name="T46" fmla="*/ 265 w 4388"/>
              <a:gd name="T47" fmla="*/ 2217 h 4406"/>
              <a:gd name="T48" fmla="*/ 304 w 4388"/>
              <a:gd name="T49" fmla="*/ 1828 h 4406"/>
              <a:gd name="T50" fmla="*/ 434 w 4388"/>
              <a:gd name="T51" fmla="*/ 1421 h 4406"/>
              <a:gd name="T52" fmla="*/ 645 w 4388"/>
              <a:gd name="T53" fmla="*/ 1056 h 4406"/>
              <a:gd name="T54" fmla="*/ 926 w 4388"/>
              <a:gd name="T55" fmla="*/ 748 h 4406"/>
              <a:gd name="T56" fmla="*/ 1266 w 4388"/>
              <a:gd name="T57" fmla="*/ 504 h 4406"/>
              <a:gd name="T58" fmla="*/ 1655 w 4388"/>
              <a:gd name="T59" fmla="*/ 342 h 4406"/>
              <a:gd name="T60" fmla="*/ 2081 w 4388"/>
              <a:gd name="T61" fmla="*/ 268 h 4406"/>
              <a:gd name="T62" fmla="*/ 1902 w 4388"/>
              <a:gd name="T63" fmla="*/ 18 h 4406"/>
              <a:gd name="T64" fmla="*/ 1428 w 4388"/>
              <a:gd name="T65" fmla="*/ 133 h 4406"/>
              <a:gd name="T66" fmla="*/ 1003 w 4388"/>
              <a:gd name="T67" fmla="*/ 346 h 4406"/>
              <a:gd name="T68" fmla="*/ 638 w 4388"/>
              <a:gd name="T69" fmla="*/ 643 h 4406"/>
              <a:gd name="T70" fmla="*/ 342 w 4388"/>
              <a:gd name="T71" fmla="*/ 1016 h 4406"/>
              <a:gd name="T72" fmla="*/ 131 w 4388"/>
              <a:gd name="T73" fmla="*/ 1448 h 4406"/>
              <a:gd name="T74" fmla="*/ 18 w 4388"/>
              <a:gd name="T75" fmla="*/ 1933 h 4406"/>
              <a:gd name="T76" fmla="*/ 7 w 4388"/>
              <a:gd name="T77" fmla="*/ 2387 h 4406"/>
              <a:gd name="T78" fmla="*/ 97 w 4388"/>
              <a:gd name="T79" fmla="*/ 2869 h 4406"/>
              <a:gd name="T80" fmla="*/ 288 w 4388"/>
              <a:gd name="T81" fmla="*/ 3309 h 4406"/>
              <a:gd name="T82" fmla="*/ 566 w 4388"/>
              <a:gd name="T83" fmla="*/ 3691 h 4406"/>
              <a:gd name="T84" fmla="*/ 917 w 4388"/>
              <a:gd name="T85" fmla="*/ 4004 h 4406"/>
              <a:gd name="T86" fmla="*/ 1329 w 4388"/>
              <a:gd name="T87" fmla="*/ 4235 h 4406"/>
              <a:gd name="T88" fmla="*/ 1792 w 4388"/>
              <a:gd name="T89" fmla="*/ 4372 h 4406"/>
              <a:gd name="T90" fmla="*/ 2237 w 4388"/>
              <a:gd name="T91" fmla="*/ 4406 h 4406"/>
              <a:gd name="T92" fmla="*/ 2738 w 4388"/>
              <a:gd name="T93" fmla="*/ 4338 h 4406"/>
              <a:gd name="T94" fmla="*/ 3194 w 4388"/>
              <a:gd name="T95" fmla="*/ 4168 h 4406"/>
              <a:gd name="T96" fmla="*/ 3592 w 4388"/>
              <a:gd name="T97" fmla="*/ 3909 h 4406"/>
              <a:gd name="T98" fmla="*/ 3923 w 4388"/>
              <a:gd name="T99" fmla="*/ 3570 h 4406"/>
              <a:gd name="T100" fmla="*/ 4174 w 4388"/>
              <a:gd name="T101" fmla="*/ 3169 h 4406"/>
              <a:gd name="T102" fmla="*/ 4334 w 4388"/>
              <a:gd name="T103" fmla="*/ 2713 h 4406"/>
              <a:gd name="T104" fmla="*/ 4388 w 4388"/>
              <a:gd name="T105" fmla="*/ 2217 h 4406"/>
              <a:gd name="T106" fmla="*/ 4345 w 4388"/>
              <a:gd name="T107" fmla="*/ 1767 h 4406"/>
              <a:gd name="T108" fmla="*/ 4197 w 4388"/>
              <a:gd name="T109" fmla="*/ 1299 h 4406"/>
              <a:gd name="T110" fmla="*/ 3956 w 4388"/>
              <a:gd name="T111" fmla="*/ 884 h 4406"/>
              <a:gd name="T112" fmla="*/ 3631 w 4388"/>
              <a:gd name="T113" fmla="*/ 535 h 4406"/>
              <a:gd name="T114" fmla="*/ 3241 w 4388"/>
              <a:gd name="T115" fmla="*/ 265 h 4406"/>
              <a:gd name="T116" fmla="*/ 2790 w 4388"/>
              <a:gd name="T117" fmla="*/ 83 h 4406"/>
              <a:gd name="T118" fmla="*/ 2295 w 4388"/>
              <a:gd name="T119" fmla="*/ 4 h 4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88" h="4406">
                <a:moveTo>
                  <a:pt x="2592" y="1981"/>
                </a:moveTo>
                <a:lnTo>
                  <a:pt x="2592" y="1981"/>
                </a:lnTo>
                <a:lnTo>
                  <a:pt x="1915" y="1360"/>
                </a:lnTo>
                <a:lnTo>
                  <a:pt x="1915" y="1360"/>
                </a:lnTo>
                <a:lnTo>
                  <a:pt x="2475" y="1360"/>
                </a:lnTo>
                <a:lnTo>
                  <a:pt x="2475" y="1360"/>
                </a:lnTo>
                <a:lnTo>
                  <a:pt x="3386" y="2217"/>
                </a:lnTo>
                <a:lnTo>
                  <a:pt x="3386" y="2217"/>
                </a:lnTo>
                <a:lnTo>
                  <a:pt x="2475" y="3077"/>
                </a:lnTo>
                <a:lnTo>
                  <a:pt x="2475" y="3077"/>
                </a:lnTo>
                <a:lnTo>
                  <a:pt x="1915" y="3077"/>
                </a:lnTo>
                <a:lnTo>
                  <a:pt x="1915" y="3077"/>
                </a:lnTo>
                <a:lnTo>
                  <a:pt x="2592" y="2425"/>
                </a:lnTo>
                <a:lnTo>
                  <a:pt x="2592" y="2425"/>
                </a:lnTo>
                <a:lnTo>
                  <a:pt x="1061" y="2425"/>
                </a:lnTo>
                <a:lnTo>
                  <a:pt x="1061" y="2425"/>
                </a:lnTo>
                <a:lnTo>
                  <a:pt x="1061" y="1981"/>
                </a:lnTo>
                <a:lnTo>
                  <a:pt x="2592" y="1981"/>
                </a:lnTo>
                <a:lnTo>
                  <a:pt x="2592" y="1981"/>
                </a:lnTo>
                <a:lnTo>
                  <a:pt x="2592" y="1981"/>
                </a:lnTo>
                <a:close/>
                <a:moveTo>
                  <a:pt x="2180" y="267"/>
                </a:moveTo>
                <a:lnTo>
                  <a:pt x="2180" y="267"/>
                </a:lnTo>
                <a:lnTo>
                  <a:pt x="2230" y="267"/>
                </a:lnTo>
                <a:lnTo>
                  <a:pt x="2279" y="268"/>
                </a:lnTo>
                <a:lnTo>
                  <a:pt x="2327" y="272"/>
                </a:lnTo>
                <a:lnTo>
                  <a:pt x="2376" y="277"/>
                </a:lnTo>
                <a:lnTo>
                  <a:pt x="2425" y="283"/>
                </a:lnTo>
                <a:lnTo>
                  <a:pt x="2473" y="290"/>
                </a:lnTo>
                <a:lnTo>
                  <a:pt x="2520" y="297"/>
                </a:lnTo>
                <a:lnTo>
                  <a:pt x="2567" y="306"/>
                </a:lnTo>
                <a:lnTo>
                  <a:pt x="2614" y="317"/>
                </a:lnTo>
                <a:lnTo>
                  <a:pt x="2661" y="330"/>
                </a:lnTo>
                <a:lnTo>
                  <a:pt x="2707" y="342"/>
                </a:lnTo>
                <a:lnTo>
                  <a:pt x="2752" y="355"/>
                </a:lnTo>
                <a:lnTo>
                  <a:pt x="2797" y="371"/>
                </a:lnTo>
                <a:lnTo>
                  <a:pt x="2842" y="387"/>
                </a:lnTo>
                <a:lnTo>
                  <a:pt x="2888" y="403"/>
                </a:lnTo>
                <a:lnTo>
                  <a:pt x="2931" y="422"/>
                </a:lnTo>
                <a:lnTo>
                  <a:pt x="2974" y="441"/>
                </a:lnTo>
                <a:lnTo>
                  <a:pt x="3017" y="461"/>
                </a:lnTo>
                <a:lnTo>
                  <a:pt x="3059" y="483"/>
                </a:lnTo>
                <a:lnTo>
                  <a:pt x="3100" y="504"/>
                </a:lnTo>
                <a:lnTo>
                  <a:pt x="3141" y="528"/>
                </a:lnTo>
                <a:lnTo>
                  <a:pt x="3181" y="553"/>
                </a:lnTo>
                <a:lnTo>
                  <a:pt x="3221" y="578"/>
                </a:lnTo>
                <a:lnTo>
                  <a:pt x="3260" y="603"/>
                </a:lnTo>
                <a:lnTo>
                  <a:pt x="3300" y="630"/>
                </a:lnTo>
                <a:lnTo>
                  <a:pt x="3338" y="657"/>
                </a:lnTo>
                <a:lnTo>
                  <a:pt x="3374" y="686"/>
                </a:lnTo>
                <a:lnTo>
                  <a:pt x="3410" y="717"/>
                </a:lnTo>
                <a:lnTo>
                  <a:pt x="3446" y="748"/>
                </a:lnTo>
                <a:lnTo>
                  <a:pt x="3482" y="778"/>
                </a:lnTo>
                <a:lnTo>
                  <a:pt x="3516" y="811"/>
                </a:lnTo>
                <a:lnTo>
                  <a:pt x="3549" y="843"/>
                </a:lnTo>
                <a:lnTo>
                  <a:pt x="3583" y="877"/>
                </a:lnTo>
                <a:lnTo>
                  <a:pt x="3613" y="911"/>
                </a:lnTo>
                <a:lnTo>
                  <a:pt x="3646" y="946"/>
                </a:lnTo>
                <a:lnTo>
                  <a:pt x="3675" y="982"/>
                </a:lnTo>
                <a:lnTo>
                  <a:pt x="3705" y="1020"/>
                </a:lnTo>
                <a:lnTo>
                  <a:pt x="3734" y="1056"/>
                </a:lnTo>
                <a:lnTo>
                  <a:pt x="3761" y="1093"/>
                </a:lnTo>
                <a:lnTo>
                  <a:pt x="3788" y="1133"/>
                </a:lnTo>
                <a:lnTo>
                  <a:pt x="3813" y="1173"/>
                </a:lnTo>
                <a:lnTo>
                  <a:pt x="3839" y="1212"/>
                </a:lnTo>
                <a:lnTo>
                  <a:pt x="3864" y="1252"/>
                </a:lnTo>
                <a:lnTo>
                  <a:pt x="3887" y="1293"/>
                </a:lnTo>
                <a:lnTo>
                  <a:pt x="3909" y="1335"/>
                </a:lnTo>
                <a:lnTo>
                  <a:pt x="3930" y="1378"/>
                </a:lnTo>
                <a:lnTo>
                  <a:pt x="3950" y="1421"/>
                </a:lnTo>
                <a:lnTo>
                  <a:pt x="3968" y="1464"/>
                </a:lnTo>
                <a:lnTo>
                  <a:pt x="3986" y="1508"/>
                </a:lnTo>
                <a:lnTo>
                  <a:pt x="4004" y="1553"/>
                </a:lnTo>
                <a:lnTo>
                  <a:pt x="4021" y="1598"/>
                </a:lnTo>
                <a:lnTo>
                  <a:pt x="4035" y="1643"/>
                </a:lnTo>
                <a:lnTo>
                  <a:pt x="4049" y="1688"/>
                </a:lnTo>
                <a:lnTo>
                  <a:pt x="4062" y="1735"/>
                </a:lnTo>
                <a:lnTo>
                  <a:pt x="4073" y="1781"/>
                </a:lnTo>
                <a:lnTo>
                  <a:pt x="4084" y="1828"/>
                </a:lnTo>
                <a:lnTo>
                  <a:pt x="4093" y="1877"/>
                </a:lnTo>
                <a:lnTo>
                  <a:pt x="4102" y="1924"/>
                </a:lnTo>
                <a:lnTo>
                  <a:pt x="4107" y="1972"/>
                </a:lnTo>
                <a:lnTo>
                  <a:pt x="4114" y="2021"/>
                </a:lnTo>
                <a:lnTo>
                  <a:pt x="4118" y="2070"/>
                </a:lnTo>
                <a:lnTo>
                  <a:pt x="4121" y="2118"/>
                </a:lnTo>
                <a:lnTo>
                  <a:pt x="4123" y="2169"/>
                </a:lnTo>
                <a:lnTo>
                  <a:pt x="4123" y="2217"/>
                </a:lnTo>
                <a:lnTo>
                  <a:pt x="4123" y="2217"/>
                </a:lnTo>
                <a:lnTo>
                  <a:pt x="4123" y="2268"/>
                </a:lnTo>
                <a:lnTo>
                  <a:pt x="4121" y="2318"/>
                </a:lnTo>
                <a:lnTo>
                  <a:pt x="4118" y="2367"/>
                </a:lnTo>
                <a:lnTo>
                  <a:pt x="4114" y="2416"/>
                </a:lnTo>
                <a:lnTo>
                  <a:pt x="4107" y="2464"/>
                </a:lnTo>
                <a:lnTo>
                  <a:pt x="4102" y="2511"/>
                </a:lnTo>
                <a:lnTo>
                  <a:pt x="4093" y="2560"/>
                </a:lnTo>
                <a:lnTo>
                  <a:pt x="4084" y="2606"/>
                </a:lnTo>
                <a:lnTo>
                  <a:pt x="4073" y="2653"/>
                </a:lnTo>
                <a:lnTo>
                  <a:pt x="4062" y="2700"/>
                </a:lnTo>
                <a:lnTo>
                  <a:pt x="4049" y="2745"/>
                </a:lnTo>
                <a:lnTo>
                  <a:pt x="4035" y="2790"/>
                </a:lnTo>
                <a:lnTo>
                  <a:pt x="4021" y="2835"/>
                </a:lnTo>
                <a:lnTo>
                  <a:pt x="4004" y="2880"/>
                </a:lnTo>
                <a:lnTo>
                  <a:pt x="3986" y="2924"/>
                </a:lnTo>
                <a:lnTo>
                  <a:pt x="3968" y="2969"/>
                </a:lnTo>
                <a:lnTo>
                  <a:pt x="3950" y="3010"/>
                </a:lnTo>
                <a:lnTo>
                  <a:pt x="3930" y="3053"/>
                </a:lnTo>
                <a:lnTo>
                  <a:pt x="3909" y="3095"/>
                </a:lnTo>
                <a:lnTo>
                  <a:pt x="3887" y="3136"/>
                </a:lnTo>
                <a:lnTo>
                  <a:pt x="3864" y="3176"/>
                </a:lnTo>
                <a:lnTo>
                  <a:pt x="3839" y="3215"/>
                </a:lnTo>
                <a:lnTo>
                  <a:pt x="3813" y="3255"/>
                </a:lnTo>
                <a:lnTo>
                  <a:pt x="3788" y="3295"/>
                </a:lnTo>
                <a:lnTo>
                  <a:pt x="3761" y="3332"/>
                </a:lnTo>
                <a:lnTo>
                  <a:pt x="3734" y="3370"/>
                </a:lnTo>
                <a:lnTo>
                  <a:pt x="3705" y="3406"/>
                </a:lnTo>
                <a:lnTo>
                  <a:pt x="3675" y="3442"/>
                </a:lnTo>
                <a:lnTo>
                  <a:pt x="3646" y="3477"/>
                </a:lnTo>
                <a:lnTo>
                  <a:pt x="3613" y="3513"/>
                </a:lnTo>
                <a:lnTo>
                  <a:pt x="3583" y="3545"/>
                </a:lnTo>
                <a:lnTo>
                  <a:pt x="3549" y="3579"/>
                </a:lnTo>
                <a:lnTo>
                  <a:pt x="3516" y="3610"/>
                </a:lnTo>
                <a:lnTo>
                  <a:pt x="3482" y="3642"/>
                </a:lnTo>
                <a:lnTo>
                  <a:pt x="3446" y="3673"/>
                </a:lnTo>
                <a:lnTo>
                  <a:pt x="3410" y="3702"/>
                </a:lnTo>
                <a:lnTo>
                  <a:pt x="3374" y="3731"/>
                </a:lnTo>
                <a:lnTo>
                  <a:pt x="3338" y="3759"/>
                </a:lnTo>
                <a:lnTo>
                  <a:pt x="3300" y="3786"/>
                </a:lnTo>
                <a:lnTo>
                  <a:pt x="3260" y="3813"/>
                </a:lnTo>
                <a:lnTo>
                  <a:pt x="3221" y="3839"/>
                </a:lnTo>
                <a:lnTo>
                  <a:pt x="3181" y="3862"/>
                </a:lnTo>
                <a:lnTo>
                  <a:pt x="3141" y="3887"/>
                </a:lnTo>
                <a:lnTo>
                  <a:pt x="3100" y="3909"/>
                </a:lnTo>
                <a:lnTo>
                  <a:pt x="3059" y="3930"/>
                </a:lnTo>
                <a:lnTo>
                  <a:pt x="3017" y="3952"/>
                </a:lnTo>
                <a:lnTo>
                  <a:pt x="2974" y="3972"/>
                </a:lnTo>
                <a:lnTo>
                  <a:pt x="2931" y="3990"/>
                </a:lnTo>
                <a:lnTo>
                  <a:pt x="2888" y="4008"/>
                </a:lnTo>
                <a:lnTo>
                  <a:pt x="2842" y="4024"/>
                </a:lnTo>
                <a:lnTo>
                  <a:pt x="2797" y="4040"/>
                </a:lnTo>
                <a:lnTo>
                  <a:pt x="2752" y="4055"/>
                </a:lnTo>
                <a:lnTo>
                  <a:pt x="2707" y="4067"/>
                </a:lnTo>
                <a:lnTo>
                  <a:pt x="2661" y="4080"/>
                </a:lnTo>
                <a:lnTo>
                  <a:pt x="2614" y="4091"/>
                </a:lnTo>
                <a:lnTo>
                  <a:pt x="2567" y="4102"/>
                </a:lnTo>
                <a:lnTo>
                  <a:pt x="2520" y="4111"/>
                </a:lnTo>
                <a:lnTo>
                  <a:pt x="2473" y="4118"/>
                </a:lnTo>
                <a:lnTo>
                  <a:pt x="2425" y="4125"/>
                </a:lnTo>
                <a:lnTo>
                  <a:pt x="2376" y="4130"/>
                </a:lnTo>
                <a:lnTo>
                  <a:pt x="2327" y="4134"/>
                </a:lnTo>
                <a:lnTo>
                  <a:pt x="2279" y="4138"/>
                </a:lnTo>
                <a:lnTo>
                  <a:pt x="2230" y="4139"/>
                </a:lnTo>
                <a:lnTo>
                  <a:pt x="2180" y="4141"/>
                </a:lnTo>
                <a:lnTo>
                  <a:pt x="2180" y="4141"/>
                </a:lnTo>
                <a:lnTo>
                  <a:pt x="2131" y="4139"/>
                </a:lnTo>
                <a:lnTo>
                  <a:pt x="2081" y="4138"/>
                </a:lnTo>
                <a:lnTo>
                  <a:pt x="2032" y="4134"/>
                </a:lnTo>
                <a:lnTo>
                  <a:pt x="1983" y="4130"/>
                </a:lnTo>
                <a:lnTo>
                  <a:pt x="1935" y="4125"/>
                </a:lnTo>
                <a:lnTo>
                  <a:pt x="1888" y="4118"/>
                </a:lnTo>
                <a:lnTo>
                  <a:pt x="1839" y="4111"/>
                </a:lnTo>
                <a:lnTo>
                  <a:pt x="1792" y="4102"/>
                </a:lnTo>
                <a:lnTo>
                  <a:pt x="1747" y="4091"/>
                </a:lnTo>
                <a:lnTo>
                  <a:pt x="1700" y="4080"/>
                </a:lnTo>
                <a:lnTo>
                  <a:pt x="1655" y="4067"/>
                </a:lnTo>
                <a:lnTo>
                  <a:pt x="1609" y="4055"/>
                </a:lnTo>
                <a:lnTo>
                  <a:pt x="1565" y="4040"/>
                </a:lnTo>
                <a:lnTo>
                  <a:pt x="1520" y="4024"/>
                </a:lnTo>
                <a:lnTo>
                  <a:pt x="1477" y="4008"/>
                </a:lnTo>
                <a:lnTo>
                  <a:pt x="1434" y="3990"/>
                </a:lnTo>
                <a:lnTo>
                  <a:pt x="1391" y="3972"/>
                </a:lnTo>
                <a:lnTo>
                  <a:pt x="1349" y="3952"/>
                </a:lnTo>
                <a:lnTo>
                  <a:pt x="1306" y="3930"/>
                </a:lnTo>
                <a:lnTo>
                  <a:pt x="1266" y="3909"/>
                </a:lnTo>
                <a:lnTo>
                  <a:pt x="1225" y="3887"/>
                </a:lnTo>
                <a:lnTo>
                  <a:pt x="1185" y="3862"/>
                </a:lnTo>
                <a:lnTo>
                  <a:pt x="1146" y="3839"/>
                </a:lnTo>
                <a:lnTo>
                  <a:pt x="1108" y="3813"/>
                </a:lnTo>
                <a:lnTo>
                  <a:pt x="1070" y="3786"/>
                </a:lnTo>
                <a:lnTo>
                  <a:pt x="1032" y="3759"/>
                </a:lnTo>
                <a:lnTo>
                  <a:pt x="996" y="3731"/>
                </a:lnTo>
                <a:lnTo>
                  <a:pt x="960" y="3702"/>
                </a:lnTo>
                <a:lnTo>
                  <a:pt x="926" y="3673"/>
                </a:lnTo>
                <a:lnTo>
                  <a:pt x="892" y="3642"/>
                </a:lnTo>
                <a:lnTo>
                  <a:pt x="857" y="3610"/>
                </a:lnTo>
                <a:lnTo>
                  <a:pt x="825" y="3579"/>
                </a:lnTo>
                <a:lnTo>
                  <a:pt x="793" y="3545"/>
                </a:lnTo>
                <a:lnTo>
                  <a:pt x="762" y="3513"/>
                </a:lnTo>
                <a:lnTo>
                  <a:pt x="731" y="3477"/>
                </a:lnTo>
                <a:lnTo>
                  <a:pt x="701" y="3442"/>
                </a:lnTo>
                <a:lnTo>
                  <a:pt x="672" y="3406"/>
                </a:lnTo>
                <a:lnTo>
                  <a:pt x="645" y="3370"/>
                </a:lnTo>
                <a:lnTo>
                  <a:pt x="618" y="3332"/>
                </a:lnTo>
                <a:lnTo>
                  <a:pt x="591" y="3295"/>
                </a:lnTo>
                <a:lnTo>
                  <a:pt x="566" y="3255"/>
                </a:lnTo>
                <a:lnTo>
                  <a:pt x="542" y="3215"/>
                </a:lnTo>
                <a:lnTo>
                  <a:pt x="519" y="3176"/>
                </a:lnTo>
                <a:lnTo>
                  <a:pt x="495" y="3136"/>
                </a:lnTo>
                <a:lnTo>
                  <a:pt x="474" y="3095"/>
                </a:lnTo>
                <a:lnTo>
                  <a:pt x="454" y="3053"/>
                </a:lnTo>
                <a:lnTo>
                  <a:pt x="434" y="3010"/>
                </a:lnTo>
                <a:lnTo>
                  <a:pt x="414" y="2969"/>
                </a:lnTo>
                <a:lnTo>
                  <a:pt x="398" y="2924"/>
                </a:lnTo>
                <a:lnTo>
                  <a:pt x="380" y="2880"/>
                </a:lnTo>
                <a:lnTo>
                  <a:pt x="366" y="2835"/>
                </a:lnTo>
                <a:lnTo>
                  <a:pt x="351" y="2790"/>
                </a:lnTo>
                <a:lnTo>
                  <a:pt x="337" y="2745"/>
                </a:lnTo>
                <a:lnTo>
                  <a:pt x="326" y="2700"/>
                </a:lnTo>
                <a:lnTo>
                  <a:pt x="313" y="2653"/>
                </a:lnTo>
                <a:lnTo>
                  <a:pt x="304" y="2606"/>
                </a:lnTo>
                <a:lnTo>
                  <a:pt x="295" y="2560"/>
                </a:lnTo>
                <a:lnTo>
                  <a:pt x="286" y="2511"/>
                </a:lnTo>
                <a:lnTo>
                  <a:pt x="281" y="2464"/>
                </a:lnTo>
                <a:lnTo>
                  <a:pt x="276" y="2416"/>
                </a:lnTo>
                <a:lnTo>
                  <a:pt x="270" y="2367"/>
                </a:lnTo>
                <a:lnTo>
                  <a:pt x="268" y="2318"/>
                </a:lnTo>
                <a:lnTo>
                  <a:pt x="267" y="2268"/>
                </a:lnTo>
                <a:lnTo>
                  <a:pt x="265" y="2217"/>
                </a:lnTo>
                <a:lnTo>
                  <a:pt x="265" y="2217"/>
                </a:lnTo>
                <a:lnTo>
                  <a:pt x="267" y="2169"/>
                </a:lnTo>
                <a:lnTo>
                  <a:pt x="268" y="2118"/>
                </a:lnTo>
                <a:lnTo>
                  <a:pt x="270" y="2070"/>
                </a:lnTo>
                <a:lnTo>
                  <a:pt x="276" y="2021"/>
                </a:lnTo>
                <a:lnTo>
                  <a:pt x="281" y="1972"/>
                </a:lnTo>
                <a:lnTo>
                  <a:pt x="286" y="1924"/>
                </a:lnTo>
                <a:lnTo>
                  <a:pt x="295" y="1877"/>
                </a:lnTo>
                <a:lnTo>
                  <a:pt x="304" y="1828"/>
                </a:lnTo>
                <a:lnTo>
                  <a:pt x="313" y="1781"/>
                </a:lnTo>
                <a:lnTo>
                  <a:pt x="326" y="1735"/>
                </a:lnTo>
                <a:lnTo>
                  <a:pt x="337" y="1688"/>
                </a:lnTo>
                <a:lnTo>
                  <a:pt x="351" y="1643"/>
                </a:lnTo>
                <a:lnTo>
                  <a:pt x="366" y="1598"/>
                </a:lnTo>
                <a:lnTo>
                  <a:pt x="380" y="1553"/>
                </a:lnTo>
                <a:lnTo>
                  <a:pt x="398" y="1508"/>
                </a:lnTo>
                <a:lnTo>
                  <a:pt x="414" y="1464"/>
                </a:lnTo>
                <a:lnTo>
                  <a:pt x="434" y="1421"/>
                </a:lnTo>
                <a:lnTo>
                  <a:pt x="454" y="1378"/>
                </a:lnTo>
                <a:lnTo>
                  <a:pt x="474" y="1335"/>
                </a:lnTo>
                <a:lnTo>
                  <a:pt x="495" y="1293"/>
                </a:lnTo>
                <a:lnTo>
                  <a:pt x="519" y="1252"/>
                </a:lnTo>
                <a:lnTo>
                  <a:pt x="542" y="1212"/>
                </a:lnTo>
                <a:lnTo>
                  <a:pt x="566" y="1173"/>
                </a:lnTo>
                <a:lnTo>
                  <a:pt x="591" y="1133"/>
                </a:lnTo>
                <a:lnTo>
                  <a:pt x="618" y="1093"/>
                </a:lnTo>
                <a:lnTo>
                  <a:pt x="645" y="1056"/>
                </a:lnTo>
                <a:lnTo>
                  <a:pt x="672" y="1020"/>
                </a:lnTo>
                <a:lnTo>
                  <a:pt x="701" y="982"/>
                </a:lnTo>
                <a:lnTo>
                  <a:pt x="731" y="946"/>
                </a:lnTo>
                <a:lnTo>
                  <a:pt x="762" y="911"/>
                </a:lnTo>
                <a:lnTo>
                  <a:pt x="793" y="877"/>
                </a:lnTo>
                <a:lnTo>
                  <a:pt x="825" y="843"/>
                </a:lnTo>
                <a:lnTo>
                  <a:pt x="857" y="811"/>
                </a:lnTo>
                <a:lnTo>
                  <a:pt x="892" y="778"/>
                </a:lnTo>
                <a:lnTo>
                  <a:pt x="926" y="748"/>
                </a:lnTo>
                <a:lnTo>
                  <a:pt x="960" y="717"/>
                </a:lnTo>
                <a:lnTo>
                  <a:pt x="996" y="686"/>
                </a:lnTo>
                <a:lnTo>
                  <a:pt x="1032" y="657"/>
                </a:lnTo>
                <a:lnTo>
                  <a:pt x="1070" y="630"/>
                </a:lnTo>
                <a:lnTo>
                  <a:pt x="1108" y="603"/>
                </a:lnTo>
                <a:lnTo>
                  <a:pt x="1146" y="578"/>
                </a:lnTo>
                <a:lnTo>
                  <a:pt x="1185" y="553"/>
                </a:lnTo>
                <a:lnTo>
                  <a:pt x="1225" y="528"/>
                </a:lnTo>
                <a:lnTo>
                  <a:pt x="1266" y="504"/>
                </a:lnTo>
                <a:lnTo>
                  <a:pt x="1306" y="483"/>
                </a:lnTo>
                <a:lnTo>
                  <a:pt x="1349" y="461"/>
                </a:lnTo>
                <a:lnTo>
                  <a:pt x="1391" y="441"/>
                </a:lnTo>
                <a:lnTo>
                  <a:pt x="1434" y="422"/>
                </a:lnTo>
                <a:lnTo>
                  <a:pt x="1477" y="403"/>
                </a:lnTo>
                <a:lnTo>
                  <a:pt x="1520" y="387"/>
                </a:lnTo>
                <a:lnTo>
                  <a:pt x="1565" y="371"/>
                </a:lnTo>
                <a:lnTo>
                  <a:pt x="1609" y="355"/>
                </a:lnTo>
                <a:lnTo>
                  <a:pt x="1655" y="342"/>
                </a:lnTo>
                <a:lnTo>
                  <a:pt x="1700" y="330"/>
                </a:lnTo>
                <a:lnTo>
                  <a:pt x="1747" y="317"/>
                </a:lnTo>
                <a:lnTo>
                  <a:pt x="1792" y="306"/>
                </a:lnTo>
                <a:lnTo>
                  <a:pt x="1839" y="297"/>
                </a:lnTo>
                <a:lnTo>
                  <a:pt x="1888" y="290"/>
                </a:lnTo>
                <a:lnTo>
                  <a:pt x="1935" y="283"/>
                </a:lnTo>
                <a:lnTo>
                  <a:pt x="1983" y="277"/>
                </a:lnTo>
                <a:lnTo>
                  <a:pt x="2032" y="272"/>
                </a:lnTo>
                <a:lnTo>
                  <a:pt x="2081" y="268"/>
                </a:lnTo>
                <a:lnTo>
                  <a:pt x="2131" y="267"/>
                </a:lnTo>
                <a:lnTo>
                  <a:pt x="2180" y="267"/>
                </a:lnTo>
                <a:close/>
                <a:moveTo>
                  <a:pt x="2180" y="0"/>
                </a:moveTo>
                <a:lnTo>
                  <a:pt x="2180" y="0"/>
                </a:lnTo>
                <a:lnTo>
                  <a:pt x="2124" y="2"/>
                </a:lnTo>
                <a:lnTo>
                  <a:pt x="2068" y="4"/>
                </a:lnTo>
                <a:lnTo>
                  <a:pt x="2012" y="7"/>
                </a:lnTo>
                <a:lnTo>
                  <a:pt x="1956" y="13"/>
                </a:lnTo>
                <a:lnTo>
                  <a:pt x="1902" y="18"/>
                </a:lnTo>
                <a:lnTo>
                  <a:pt x="1846" y="25"/>
                </a:lnTo>
                <a:lnTo>
                  <a:pt x="1792" y="34"/>
                </a:lnTo>
                <a:lnTo>
                  <a:pt x="1740" y="45"/>
                </a:lnTo>
                <a:lnTo>
                  <a:pt x="1686" y="56"/>
                </a:lnTo>
                <a:lnTo>
                  <a:pt x="1634" y="68"/>
                </a:lnTo>
                <a:lnTo>
                  <a:pt x="1582" y="83"/>
                </a:lnTo>
                <a:lnTo>
                  <a:pt x="1529" y="99"/>
                </a:lnTo>
                <a:lnTo>
                  <a:pt x="1479" y="115"/>
                </a:lnTo>
                <a:lnTo>
                  <a:pt x="1428" y="133"/>
                </a:lnTo>
                <a:lnTo>
                  <a:pt x="1378" y="151"/>
                </a:lnTo>
                <a:lnTo>
                  <a:pt x="1329" y="173"/>
                </a:lnTo>
                <a:lnTo>
                  <a:pt x="1281" y="195"/>
                </a:lnTo>
                <a:lnTo>
                  <a:pt x="1234" y="216"/>
                </a:lnTo>
                <a:lnTo>
                  <a:pt x="1185" y="240"/>
                </a:lnTo>
                <a:lnTo>
                  <a:pt x="1138" y="265"/>
                </a:lnTo>
                <a:lnTo>
                  <a:pt x="1093" y="290"/>
                </a:lnTo>
                <a:lnTo>
                  <a:pt x="1048" y="317"/>
                </a:lnTo>
                <a:lnTo>
                  <a:pt x="1003" y="346"/>
                </a:lnTo>
                <a:lnTo>
                  <a:pt x="960" y="375"/>
                </a:lnTo>
                <a:lnTo>
                  <a:pt x="917" y="405"/>
                </a:lnTo>
                <a:lnTo>
                  <a:pt x="874" y="436"/>
                </a:lnTo>
                <a:lnTo>
                  <a:pt x="832" y="468"/>
                </a:lnTo>
                <a:lnTo>
                  <a:pt x="791" y="501"/>
                </a:lnTo>
                <a:lnTo>
                  <a:pt x="751" y="535"/>
                </a:lnTo>
                <a:lnTo>
                  <a:pt x="713" y="571"/>
                </a:lnTo>
                <a:lnTo>
                  <a:pt x="674" y="607"/>
                </a:lnTo>
                <a:lnTo>
                  <a:pt x="638" y="643"/>
                </a:lnTo>
                <a:lnTo>
                  <a:pt x="600" y="681"/>
                </a:lnTo>
                <a:lnTo>
                  <a:pt x="566" y="721"/>
                </a:lnTo>
                <a:lnTo>
                  <a:pt x="530" y="760"/>
                </a:lnTo>
                <a:lnTo>
                  <a:pt x="497" y="800"/>
                </a:lnTo>
                <a:lnTo>
                  <a:pt x="463" y="841"/>
                </a:lnTo>
                <a:lnTo>
                  <a:pt x="432" y="884"/>
                </a:lnTo>
                <a:lnTo>
                  <a:pt x="402" y="928"/>
                </a:lnTo>
                <a:lnTo>
                  <a:pt x="371" y="971"/>
                </a:lnTo>
                <a:lnTo>
                  <a:pt x="342" y="1016"/>
                </a:lnTo>
                <a:lnTo>
                  <a:pt x="315" y="1061"/>
                </a:lnTo>
                <a:lnTo>
                  <a:pt x="288" y="1106"/>
                </a:lnTo>
                <a:lnTo>
                  <a:pt x="263" y="1153"/>
                </a:lnTo>
                <a:lnTo>
                  <a:pt x="238" y="1201"/>
                </a:lnTo>
                <a:lnTo>
                  <a:pt x="214" y="1250"/>
                </a:lnTo>
                <a:lnTo>
                  <a:pt x="193" y="1299"/>
                </a:lnTo>
                <a:lnTo>
                  <a:pt x="171" y="1347"/>
                </a:lnTo>
                <a:lnTo>
                  <a:pt x="151" y="1398"/>
                </a:lnTo>
                <a:lnTo>
                  <a:pt x="131" y="1448"/>
                </a:lnTo>
                <a:lnTo>
                  <a:pt x="113" y="1500"/>
                </a:lnTo>
                <a:lnTo>
                  <a:pt x="97" y="1553"/>
                </a:lnTo>
                <a:lnTo>
                  <a:pt x="83" y="1605"/>
                </a:lnTo>
                <a:lnTo>
                  <a:pt x="68" y="1659"/>
                </a:lnTo>
                <a:lnTo>
                  <a:pt x="56" y="1711"/>
                </a:lnTo>
                <a:lnTo>
                  <a:pt x="45" y="1767"/>
                </a:lnTo>
                <a:lnTo>
                  <a:pt x="34" y="1821"/>
                </a:lnTo>
                <a:lnTo>
                  <a:pt x="25" y="1877"/>
                </a:lnTo>
                <a:lnTo>
                  <a:pt x="18" y="1933"/>
                </a:lnTo>
                <a:lnTo>
                  <a:pt x="11" y="1989"/>
                </a:lnTo>
                <a:lnTo>
                  <a:pt x="7" y="2046"/>
                </a:lnTo>
                <a:lnTo>
                  <a:pt x="4" y="2102"/>
                </a:lnTo>
                <a:lnTo>
                  <a:pt x="0" y="2160"/>
                </a:lnTo>
                <a:lnTo>
                  <a:pt x="0" y="2217"/>
                </a:lnTo>
                <a:lnTo>
                  <a:pt x="0" y="2217"/>
                </a:lnTo>
                <a:lnTo>
                  <a:pt x="0" y="2275"/>
                </a:lnTo>
                <a:lnTo>
                  <a:pt x="4" y="2331"/>
                </a:lnTo>
                <a:lnTo>
                  <a:pt x="7" y="2387"/>
                </a:lnTo>
                <a:lnTo>
                  <a:pt x="11" y="2443"/>
                </a:lnTo>
                <a:lnTo>
                  <a:pt x="18" y="2498"/>
                </a:lnTo>
                <a:lnTo>
                  <a:pt x="25" y="2552"/>
                </a:lnTo>
                <a:lnTo>
                  <a:pt x="34" y="2606"/>
                </a:lnTo>
                <a:lnTo>
                  <a:pt x="45" y="2661"/>
                </a:lnTo>
                <a:lnTo>
                  <a:pt x="56" y="2713"/>
                </a:lnTo>
                <a:lnTo>
                  <a:pt x="68" y="2767"/>
                </a:lnTo>
                <a:lnTo>
                  <a:pt x="83" y="2819"/>
                </a:lnTo>
                <a:lnTo>
                  <a:pt x="97" y="2869"/>
                </a:lnTo>
                <a:lnTo>
                  <a:pt x="113" y="2922"/>
                </a:lnTo>
                <a:lnTo>
                  <a:pt x="131" y="2972"/>
                </a:lnTo>
                <a:lnTo>
                  <a:pt x="151" y="3023"/>
                </a:lnTo>
                <a:lnTo>
                  <a:pt x="171" y="3071"/>
                </a:lnTo>
                <a:lnTo>
                  <a:pt x="193" y="3120"/>
                </a:lnTo>
                <a:lnTo>
                  <a:pt x="214" y="3169"/>
                </a:lnTo>
                <a:lnTo>
                  <a:pt x="238" y="3215"/>
                </a:lnTo>
                <a:lnTo>
                  <a:pt x="263" y="3262"/>
                </a:lnTo>
                <a:lnTo>
                  <a:pt x="288" y="3309"/>
                </a:lnTo>
                <a:lnTo>
                  <a:pt x="315" y="3354"/>
                </a:lnTo>
                <a:lnTo>
                  <a:pt x="342" y="3399"/>
                </a:lnTo>
                <a:lnTo>
                  <a:pt x="371" y="3444"/>
                </a:lnTo>
                <a:lnTo>
                  <a:pt x="402" y="3487"/>
                </a:lnTo>
                <a:lnTo>
                  <a:pt x="432" y="3529"/>
                </a:lnTo>
                <a:lnTo>
                  <a:pt x="463" y="3570"/>
                </a:lnTo>
                <a:lnTo>
                  <a:pt x="497" y="3612"/>
                </a:lnTo>
                <a:lnTo>
                  <a:pt x="530" y="3651"/>
                </a:lnTo>
                <a:lnTo>
                  <a:pt x="566" y="3691"/>
                </a:lnTo>
                <a:lnTo>
                  <a:pt x="600" y="3729"/>
                </a:lnTo>
                <a:lnTo>
                  <a:pt x="638" y="3767"/>
                </a:lnTo>
                <a:lnTo>
                  <a:pt x="674" y="3804"/>
                </a:lnTo>
                <a:lnTo>
                  <a:pt x="713" y="3839"/>
                </a:lnTo>
                <a:lnTo>
                  <a:pt x="751" y="3875"/>
                </a:lnTo>
                <a:lnTo>
                  <a:pt x="791" y="3909"/>
                </a:lnTo>
                <a:lnTo>
                  <a:pt x="832" y="3941"/>
                </a:lnTo>
                <a:lnTo>
                  <a:pt x="874" y="3974"/>
                </a:lnTo>
                <a:lnTo>
                  <a:pt x="917" y="4004"/>
                </a:lnTo>
                <a:lnTo>
                  <a:pt x="960" y="4033"/>
                </a:lnTo>
                <a:lnTo>
                  <a:pt x="1003" y="4062"/>
                </a:lnTo>
                <a:lnTo>
                  <a:pt x="1048" y="4091"/>
                </a:lnTo>
                <a:lnTo>
                  <a:pt x="1093" y="4118"/>
                </a:lnTo>
                <a:lnTo>
                  <a:pt x="1138" y="4143"/>
                </a:lnTo>
                <a:lnTo>
                  <a:pt x="1185" y="4168"/>
                </a:lnTo>
                <a:lnTo>
                  <a:pt x="1234" y="4192"/>
                </a:lnTo>
                <a:lnTo>
                  <a:pt x="1281" y="4213"/>
                </a:lnTo>
                <a:lnTo>
                  <a:pt x="1329" y="4235"/>
                </a:lnTo>
                <a:lnTo>
                  <a:pt x="1378" y="4255"/>
                </a:lnTo>
                <a:lnTo>
                  <a:pt x="1428" y="4275"/>
                </a:lnTo>
                <a:lnTo>
                  <a:pt x="1479" y="4293"/>
                </a:lnTo>
                <a:lnTo>
                  <a:pt x="1529" y="4309"/>
                </a:lnTo>
                <a:lnTo>
                  <a:pt x="1582" y="4323"/>
                </a:lnTo>
                <a:lnTo>
                  <a:pt x="1634" y="4338"/>
                </a:lnTo>
                <a:lnTo>
                  <a:pt x="1686" y="4350"/>
                </a:lnTo>
                <a:lnTo>
                  <a:pt x="1740" y="4363"/>
                </a:lnTo>
                <a:lnTo>
                  <a:pt x="1792" y="4372"/>
                </a:lnTo>
                <a:lnTo>
                  <a:pt x="1846" y="4381"/>
                </a:lnTo>
                <a:lnTo>
                  <a:pt x="1902" y="4388"/>
                </a:lnTo>
                <a:lnTo>
                  <a:pt x="1956" y="4395"/>
                </a:lnTo>
                <a:lnTo>
                  <a:pt x="2012" y="4401"/>
                </a:lnTo>
                <a:lnTo>
                  <a:pt x="2068" y="4404"/>
                </a:lnTo>
                <a:lnTo>
                  <a:pt x="2124" y="4406"/>
                </a:lnTo>
                <a:lnTo>
                  <a:pt x="2180" y="4406"/>
                </a:lnTo>
                <a:lnTo>
                  <a:pt x="2180" y="4406"/>
                </a:lnTo>
                <a:lnTo>
                  <a:pt x="2237" y="4406"/>
                </a:lnTo>
                <a:lnTo>
                  <a:pt x="2295" y="4404"/>
                </a:lnTo>
                <a:lnTo>
                  <a:pt x="2353" y="4401"/>
                </a:lnTo>
                <a:lnTo>
                  <a:pt x="2408" y="4395"/>
                </a:lnTo>
                <a:lnTo>
                  <a:pt x="2464" y="4388"/>
                </a:lnTo>
                <a:lnTo>
                  <a:pt x="2520" y="4381"/>
                </a:lnTo>
                <a:lnTo>
                  <a:pt x="2576" y="4372"/>
                </a:lnTo>
                <a:lnTo>
                  <a:pt x="2630" y="4363"/>
                </a:lnTo>
                <a:lnTo>
                  <a:pt x="2684" y="4350"/>
                </a:lnTo>
                <a:lnTo>
                  <a:pt x="2738" y="4338"/>
                </a:lnTo>
                <a:lnTo>
                  <a:pt x="2790" y="4323"/>
                </a:lnTo>
                <a:lnTo>
                  <a:pt x="2842" y="4309"/>
                </a:lnTo>
                <a:lnTo>
                  <a:pt x="2895" y="4293"/>
                </a:lnTo>
                <a:lnTo>
                  <a:pt x="2947" y="4275"/>
                </a:lnTo>
                <a:lnTo>
                  <a:pt x="2997" y="4255"/>
                </a:lnTo>
                <a:lnTo>
                  <a:pt x="3046" y="4235"/>
                </a:lnTo>
                <a:lnTo>
                  <a:pt x="3096" y="4213"/>
                </a:lnTo>
                <a:lnTo>
                  <a:pt x="3145" y="4192"/>
                </a:lnTo>
                <a:lnTo>
                  <a:pt x="3194" y="4168"/>
                </a:lnTo>
                <a:lnTo>
                  <a:pt x="3241" y="4143"/>
                </a:lnTo>
                <a:lnTo>
                  <a:pt x="3287" y="4118"/>
                </a:lnTo>
                <a:lnTo>
                  <a:pt x="3332" y="4091"/>
                </a:lnTo>
                <a:lnTo>
                  <a:pt x="3377" y="4062"/>
                </a:lnTo>
                <a:lnTo>
                  <a:pt x="3422" y="4033"/>
                </a:lnTo>
                <a:lnTo>
                  <a:pt x="3466" y="4004"/>
                </a:lnTo>
                <a:lnTo>
                  <a:pt x="3509" y="3974"/>
                </a:lnTo>
                <a:lnTo>
                  <a:pt x="3550" y="3941"/>
                </a:lnTo>
                <a:lnTo>
                  <a:pt x="3592" y="3909"/>
                </a:lnTo>
                <a:lnTo>
                  <a:pt x="3631" y="3875"/>
                </a:lnTo>
                <a:lnTo>
                  <a:pt x="3671" y="3839"/>
                </a:lnTo>
                <a:lnTo>
                  <a:pt x="3711" y="3804"/>
                </a:lnTo>
                <a:lnTo>
                  <a:pt x="3749" y="3767"/>
                </a:lnTo>
                <a:lnTo>
                  <a:pt x="3785" y="3729"/>
                </a:lnTo>
                <a:lnTo>
                  <a:pt x="3821" y="3691"/>
                </a:lnTo>
                <a:lnTo>
                  <a:pt x="3857" y="3651"/>
                </a:lnTo>
                <a:lnTo>
                  <a:pt x="3889" y="3612"/>
                </a:lnTo>
                <a:lnTo>
                  <a:pt x="3923" y="3570"/>
                </a:lnTo>
                <a:lnTo>
                  <a:pt x="3956" y="3529"/>
                </a:lnTo>
                <a:lnTo>
                  <a:pt x="3986" y="3487"/>
                </a:lnTo>
                <a:lnTo>
                  <a:pt x="4015" y="3444"/>
                </a:lnTo>
                <a:lnTo>
                  <a:pt x="4046" y="3399"/>
                </a:lnTo>
                <a:lnTo>
                  <a:pt x="4073" y="3354"/>
                </a:lnTo>
                <a:lnTo>
                  <a:pt x="4100" y="3309"/>
                </a:lnTo>
                <a:lnTo>
                  <a:pt x="4125" y="3262"/>
                </a:lnTo>
                <a:lnTo>
                  <a:pt x="4150" y="3215"/>
                </a:lnTo>
                <a:lnTo>
                  <a:pt x="4174" y="3169"/>
                </a:lnTo>
                <a:lnTo>
                  <a:pt x="4197" y="3120"/>
                </a:lnTo>
                <a:lnTo>
                  <a:pt x="4217" y="3071"/>
                </a:lnTo>
                <a:lnTo>
                  <a:pt x="4238" y="3023"/>
                </a:lnTo>
                <a:lnTo>
                  <a:pt x="4257" y="2972"/>
                </a:lnTo>
                <a:lnTo>
                  <a:pt x="4275" y="2922"/>
                </a:lnTo>
                <a:lnTo>
                  <a:pt x="4291" y="2869"/>
                </a:lnTo>
                <a:lnTo>
                  <a:pt x="4307" y="2819"/>
                </a:lnTo>
                <a:lnTo>
                  <a:pt x="4320" y="2767"/>
                </a:lnTo>
                <a:lnTo>
                  <a:pt x="4334" y="2713"/>
                </a:lnTo>
                <a:lnTo>
                  <a:pt x="4345" y="2661"/>
                </a:lnTo>
                <a:lnTo>
                  <a:pt x="4356" y="2606"/>
                </a:lnTo>
                <a:lnTo>
                  <a:pt x="4365" y="2552"/>
                </a:lnTo>
                <a:lnTo>
                  <a:pt x="4372" y="2498"/>
                </a:lnTo>
                <a:lnTo>
                  <a:pt x="4377" y="2443"/>
                </a:lnTo>
                <a:lnTo>
                  <a:pt x="4383" y="2387"/>
                </a:lnTo>
                <a:lnTo>
                  <a:pt x="4386" y="2331"/>
                </a:lnTo>
                <a:lnTo>
                  <a:pt x="4388" y="2275"/>
                </a:lnTo>
                <a:lnTo>
                  <a:pt x="4388" y="2217"/>
                </a:lnTo>
                <a:lnTo>
                  <a:pt x="4388" y="2217"/>
                </a:lnTo>
                <a:lnTo>
                  <a:pt x="4388" y="2160"/>
                </a:lnTo>
                <a:lnTo>
                  <a:pt x="4386" y="2102"/>
                </a:lnTo>
                <a:lnTo>
                  <a:pt x="4383" y="2046"/>
                </a:lnTo>
                <a:lnTo>
                  <a:pt x="4377" y="1989"/>
                </a:lnTo>
                <a:lnTo>
                  <a:pt x="4372" y="1933"/>
                </a:lnTo>
                <a:lnTo>
                  <a:pt x="4365" y="1877"/>
                </a:lnTo>
                <a:lnTo>
                  <a:pt x="4356" y="1821"/>
                </a:lnTo>
                <a:lnTo>
                  <a:pt x="4345" y="1767"/>
                </a:lnTo>
                <a:lnTo>
                  <a:pt x="4334" y="1711"/>
                </a:lnTo>
                <a:lnTo>
                  <a:pt x="4320" y="1659"/>
                </a:lnTo>
                <a:lnTo>
                  <a:pt x="4307" y="1605"/>
                </a:lnTo>
                <a:lnTo>
                  <a:pt x="4291" y="1553"/>
                </a:lnTo>
                <a:lnTo>
                  <a:pt x="4275" y="1500"/>
                </a:lnTo>
                <a:lnTo>
                  <a:pt x="4257" y="1448"/>
                </a:lnTo>
                <a:lnTo>
                  <a:pt x="4238" y="1398"/>
                </a:lnTo>
                <a:lnTo>
                  <a:pt x="4217" y="1347"/>
                </a:lnTo>
                <a:lnTo>
                  <a:pt x="4197" y="1299"/>
                </a:lnTo>
                <a:lnTo>
                  <a:pt x="4174" y="1250"/>
                </a:lnTo>
                <a:lnTo>
                  <a:pt x="4150" y="1201"/>
                </a:lnTo>
                <a:lnTo>
                  <a:pt x="4125" y="1153"/>
                </a:lnTo>
                <a:lnTo>
                  <a:pt x="4100" y="1106"/>
                </a:lnTo>
                <a:lnTo>
                  <a:pt x="4073" y="1061"/>
                </a:lnTo>
                <a:lnTo>
                  <a:pt x="4046" y="1016"/>
                </a:lnTo>
                <a:lnTo>
                  <a:pt x="4015" y="971"/>
                </a:lnTo>
                <a:lnTo>
                  <a:pt x="3986" y="928"/>
                </a:lnTo>
                <a:lnTo>
                  <a:pt x="3956" y="884"/>
                </a:lnTo>
                <a:lnTo>
                  <a:pt x="3923" y="841"/>
                </a:lnTo>
                <a:lnTo>
                  <a:pt x="3889" y="800"/>
                </a:lnTo>
                <a:lnTo>
                  <a:pt x="3857" y="760"/>
                </a:lnTo>
                <a:lnTo>
                  <a:pt x="3821" y="721"/>
                </a:lnTo>
                <a:lnTo>
                  <a:pt x="3785" y="681"/>
                </a:lnTo>
                <a:lnTo>
                  <a:pt x="3749" y="643"/>
                </a:lnTo>
                <a:lnTo>
                  <a:pt x="3711" y="607"/>
                </a:lnTo>
                <a:lnTo>
                  <a:pt x="3671" y="571"/>
                </a:lnTo>
                <a:lnTo>
                  <a:pt x="3631" y="535"/>
                </a:lnTo>
                <a:lnTo>
                  <a:pt x="3592" y="501"/>
                </a:lnTo>
                <a:lnTo>
                  <a:pt x="3550" y="468"/>
                </a:lnTo>
                <a:lnTo>
                  <a:pt x="3509" y="436"/>
                </a:lnTo>
                <a:lnTo>
                  <a:pt x="3466" y="405"/>
                </a:lnTo>
                <a:lnTo>
                  <a:pt x="3422" y="375"/>
                </a:lnTo>
                <a:lnTo>
                  <a:pt x="3377" y="346"/>
                </a:lnTo>
                <a:lnTo>
                  <a:pt x="3332" y="317"/>
                </a:lnTo>
                <a:lnTo>
                  <a:pt x="3287" y="290"/>
                </a:lnTo>
                <a:lnTo>
                  <a:pt x="3241" y="265"/>
                </a:lnTo>
                <a:lnTo>
                  <a:pt x="3194" y="240"/>
                </a:lnTo>
                <a:lnTo>
                  <a:pt x="3145" y="216"/>
                </a:lnTo>
                <a:lnTo>
                  <a:pt x="3096" y="195"/>
                </a:lnTo>
                <a:lnTo>
                  <a:pt x="3046" y="173"/>
                </a:lnTo>
                <a:lnTo>
                  <a:pt x="2997" y="151"/>
                </a:lnTo>
                <a:lnTo>
                  <a:pt x="2947" y="133"/>
                </a:lnTo>
                <a:lnTo>
                  <a:pt x="2895" y="115"/>
                </a:lnTo>
                <a:lnTo>
                  <a:pt x="2842" y="99"/>
                </a:lnTo>
                <a:lnTo>
                  <a:pt x="2790" y="83"/>
                </a:lnTo>
                <a:lnTo>
                  <a:pt x="2738" y="68"/>
                </a:lnTo>
                <a:lnTo>
                  <a:pt x="2684" y="56"/>
                </a:lnTo>
                <a:lnTo>
                  <a:pt x="2630" y="45"/>
                </a:lnTo>
                <a:lnTo>
                  <a:pt x="2576" y="34"/>
                </a:lnTo>
                <a:lnTo>
                  <a:pt x="2520" y="25"/>
                </a:lnTo>
                <a:lnTo>
                  <a:pt x="2464" y="18"/>
                </a:lnTo>
                <a:lnTo>
                  <a:pt x="2408" y="13"/>
                </a:lnTo>
                <a:lnTo>
                  <a:pt x="2353" y="7"/>
                </a:lnTo>
                <a:lnTo>
                  <a:pt x="2295" y="4"/>
                </a:lnTo>
                <a:lnTo>
                  <a:pt x="2237" y="2"/>
                </a:lnTo>
                <a:lnTo>
                  <a:pt x="2180" y="0"/>
                </a:lnTo>
                <a:close/>
              </a:path>
            </a:pathLst>
          </a:custGeom>
          <a:solidFill>
            <a:srgbClr val="FFFFFF"/>
          </a:solidFill>
          <a:ln>
            <a:noFill/>
          </a:ln>
        </p:spPr>
        <p:txBody>
          <a:bodyPr vert="horz" wrap="square" lIns="121850" tIns="60925" rIns="121850" bIns="60925" numCol="1" anchor="t" anchorCtr="0" compatLnSpc="1">
            <a:prstTxWarp prst="textNoShape">
              <a:avLst/>
            </a:prstTxWarp>
          </a:bodyPr>
          <a:lstStyle/>
          <a:p>
            <a:pPr defTabSz="1243525">
              <a:defRPr/>
            </a:pPr>
            <a:endParaRPr lang="en-US" sz="2397" kern="0">
              <a:solidFill>
                <a:srgbClr val="000000"/>
              </a:solidFill>
            </a:endParaRPr>
          </a:p>
        </p:txBody>
      </p:sp>
      <p:sp>
        <p:nvSpPr>
          <p:cNvPr id="23" name="Right Brace 22"/>
          <p:cNvSpPr/>
          <p:nvPr/>
        </p:nvSpPr>
        <p:spPr>
          <a:xfrm>
            <a:off x="6364912" y="-156718"/>
            <a:ext cx="347070" cy="7645003"/>
          </a:xfrm>
          <a:prstGeom prst="rightBrace">
            <a:avLst>
              <a:gd name="adj1" fmla="val 8333"/>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31112175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Canonical Event-driven Scenario</a:t>
            </a:r>
            <a:endParaRPr lang="en-US" dirty="0"/>
          </a:p>
        </p:txBody>
      </p:sp>
      <p:grpSp>
        <p:nvGrpSpPr>
          <p:cNvPr id="7" name="Group 6"/>
          <p:cNvGrpSpPr/>
          <p:nvPr/>
        </p:nvGrpSpPr>
        <p:grpSpPr>
          <a:xfrm>
            <a:off x="274639" y="1212850"/>
            <a:ext cx="11888860" cy="5484813"/>
            <a:chOff x="274638" y="1212850"/>
            <a:chExt cx="11888860" cy="5484813"/>
          </a:xfrm>
        </p:grpSpPr>
        <p:grpSp>
          <p:nvGrpSpPr>
            <p:cNvPr id="227" name="Group 226"/>
            <p:cNvGrpSpPr/>
            <p:nvPr/>
          </p:nvGrpSpPr>
          <p:grpSpPr>
            <a:xfrm>
              <a:off x="274638" y="1212850"/>
              <a:ext cx="11888787" cy="5484813"/>
              <a:chOff x="274638" y="1212850"/>
              <a:chExt cx="11888787" cy="5484813"/>
            </a:xfrm>
          </p:grpSpPr>
          <p:sp>
            <p:nvSpPr>
              <p:cNvPr id="24" name="Rectangle 23"/>
              <p:cNvSpPr/>
              <p:nvPr/>
            </p:nvSpPr>
            <p:spPr bwMode="auto">
              <a:xfrm>
                <a:off x="274638"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86635"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98632"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310629"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322626" y="1942799"/>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334625" y="1877175"/>
                <a:ext cx="1828800" cy="475486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69239" y="2130426"/>
                <a:ext cx="7499584" cy="4379612"/>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3" name="Group 22"/>
              <p:cNvGrpSpPr/>
              <p:nvPr/>
            </p:nvGrpSpPr>
            <p:grpSpPr>
              <a:xfrm>
                <a:off x="274638" y="1212850"/>
                <a:ext cx="11888787" cy="731520"/>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395">
                    <a:lnSpc>
                      <a:spcPct val="90000"/>
                    </a:lnSpc>
                  </a:pPr>
                  <a:r>
                    <a:rPr lang="en-US" dirty="0" err="1">
                      <a:gradFill>
                        <a:gsLst>
                          <a:gs pos="0">
                            <a:srgbClr val="FFFFFF"/>
                          </a:gs>
                          <a:gs pos="100000">
                            <a:srgbClr val="FFFFFF"/>
                          </a:gs>
                        </a:gsLst>
                        <a:lin ang="5400000" scaled="1"/>
                      </a:gradFill>
                      <a:ea typeface="Segoe UI" pitchFamily="34" charset="0"/>
                      <a:cs typeface="Segoe UI" pitchFamily="34" charset="0"/>
                    </a:rPr>
                    <a:t>Ingestor</a:t>
                  </a:r>
                  <a:r>
                    <a:rPr lang="en-US"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395">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395">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395">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395">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395">
                    <a:lnSpc>
                      <a:spcPct val="90000"/>
                    </a:lnSpc>
                  </a:pPr>
                  <a:r>
                    <a:rPr lang="en-US"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484412" y="3591612"/>
                <a:ext cx="1492819" cy="1537300"/>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r>
                    <a:rPr lang="en-US" sz="1600"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71" name="Group 170"/>
              <p:cNvGrpSpPr/>
              <p:nvPr/>
            </p:nvGrpSpPr>
            <p:grpSpPr>
              <a:xfrm>
                <a:off x="6309675" y="4868846"/>
                <a:ext cx="1572253" cy="669506"/>
                <a:chOff x="6401114" y="4959527"/>
                <a:chExt cx="1572253"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0" name="TextBox 169"/>
                <p:cNvSpPr txBox="1"/>
                <p:nvPr/>
              </p:nvSpPr>
              <p:spPr>
                <a:xfrm>
                  <a:off x="7284268" y="5121122"/>
                  <a:ext cx="689099" cy="387798"/>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rgbClr val="68217A"/>
                          </a:gs>
                          <a:gs pos="30000">
                            <a:srgbClr val="68217A"/>
                          </a:gs>
                        </a:gsLst>
                        <a:lin ang="5400000" scaled="0"/>
                      </a:gradFill>
                    </a:rPr>
                    <a:t>Storage </a:t>
                  </a:r>
                  <a:br>
                    <a:rPr lang="en-US" sz="1400" dirty="0">
                      <a:gradFill>
                        <a:gsLst>
                          <a:gs pos="2917">
                            <a:srgbClr val="68217A"/>
                          </a:gs>
                          <a:gs pos="30000">
                            <a:srgbClr val="68217A"/>
                          </a:gs>
                        </a:gsLst>
                        <a:lin ang="5400000" scaled="0"/>
                      </a:gradFill>
                    </a:rPr>
                  </a:br>
                  <a:r>
                    <a:rPr lang="en-US" sz="1400" dirty="0">
                      <a:gradFill>
                        <a:gsLst>
                          <a:gs pos="2917">
                            <a:srgbClr val="68217A"/>
                          </a:gs>
                          <a:gs pos="30000">
                            <a:srgbClr val="68217A"/>
                          </a:gs>
                        </a:gsLst>
                        <a:lin ang="5400000" scaled="0"/>
                      </a:gradFill>
                    </a:rPr>
                    <a:t>adapters</a:t>
                  </a:r>
                </a:p>
              </p:txBody>
            </p:sp>
          </p:grpSp>
          <p:sp>
            <p:nvSpPr>
              <p:cNvPr id="174" name="TextBox 173"/>
              <p:cNvSpPr txBox="1"/>
              <p:nvPr/>
            </p:nvSpPr>
            <p:spPr>
              <a:xfrm>
                <a:off x="7087339" y="4167460"/>
                <a:ext cx="853632" cy="387798"/>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rgbClr val="68217A"/>
                        </a:gs>
                        <a:gs pos="30000">
                          <a:srgbClr val="68217A"/>
                        </a:gs>
                      </a:gsLst>
                      <a:lin ang="5400000" scaled="0"/>
                    </a:gradFill>
                  </a:rPr>
                  <a:t>Stream </a:t>
                </a:r>
                <a:br>
                  <a:rPr lang="en-US" sz="1400" dirty="0">
                    <a:gradFill>
                      <a:gsLst>
                        <a:gs pos="2917">
                          <a:srgbClr val="68217A"/>
                        </a:gs>
                        <a:gs pos="30000">
                          <a:srgbClr val="68217A"/>
                        </a:gs>
                      </a:gsLst>
                      <a:lin ang="5400000" scaled="0"/>
                    </a:gradFill>
                  </a:rPr>
                </a:br>
                <a:r>
                  <a:rPr lang="en-US" sz="1400" dirty="0">
                    <a:gradFill>
                      <a:gsLst>
                        <a:gs pos="2917">
                          <a:srgbClr val="68217A"/>
                        </a:gs>
                        <a:gs pos="30000">
                          <a:srgbClr val="68217A"/>
                        </a:gs>
                      </a:gsLst>
                      <a:lin ang="5400000" scaled="0"/>
                    </a:gradFill>
                  </a:rPr>
                  <a:t>processing</a:t>
                </a:r>
              </a:p>
            </p:txBody>
          </p:sp>
          <p:grpSp>
            <p:nvGrpSpPr>
              <p:cNvPr id="195" name="Group 194"/>
              <p:cNvGrpSpPr/>
              <p:nvPr/>
            </p:nvGrpSpPr>
            <p:grpSpPr>
              <a:xfrm>
                <a:off x="2579112" y="3492574"/>
                <a:ext cx="1313573" cy="1183968"/>
                <a:chOff x="2579112" y="3492574"/>
                <a:chExt cx="1313573" cy="1183968"/>
              </a:xfrm>
            </p:grpSpPr>
            <p:sp>
              <p:nvSpPr>
                <p:cNvPr id="181" name="TextBox 180"/>
                <p:cNvSpPr txBox="1"/>
                <p:nvPr/>
              </p:nvSpPr>
              <p:spPr>
                <a:xfrm>
                  <a:off x="2640547" y="4288744"/>
                  <a:ext cx="1252138" cy="387798"/>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rgbClr val="68217A"/>
                          </a:gs>
                          <a:gs pos="30000">
                            <a:srgbClr val="68217A"/>
                          </a:gs>
                        </a:gsLst>
                        <a:lin ang="5400000" scaled="0"/>
                      </a:gradFill>
                    </a:rPr>
                    <a:t>Cloud gateways</a:t>
                  </a:r>
                  <a:br>
                    <a:rPr lang="en-US" sz="1400" dirty="0">
                      <a:gradFill>
                        <a:gsLst>
                          <a:gs pos="2917">
                            <a:srgbClr val="68217A"/>
                          </a:gs>
                          <a:gs pos="30000">
                            <a:srgbClr val="68217A"/>
                          </a:gs>
                        </a:gsLst>
                        <a:lin ang="5400000" scaled="0"/>
                      </a:gradFill>
                    </a:rPr>
                  </a:br>
                  <a:r>
                    <a:rPr lang="en-US" sz="1400"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97" name="Group 196"/>
              <p:cNvGrpSpPr/>
              <p:nvPr/>
            </p:nvGrpSpPr>
            <p:grpSpPr>
              <a:xfrm>
                <a:off x="2469238" y="5886421"/>
                <a:ext cx="1477898" cy="700913"/>
                <a:chOff x="2637890" y="5389538"/>
                <a:chExt cx="1477898" cy="700913"/>
              </a:xfrm>
            </p:grpSpPr>
            <p:sp>
              <p:nvSpPr>
                <p:cNvPr id="185" name="TextBox 184"/>
                <p:cNvSpPr txBox="1"/>
                <p:nvPr/>
              </p:nvSpPr>
              <p:spPr>
                <a:xfrm>
                  <a:off x="3379817" y="5546095"/>
                  <a:ext cx="735971" cy="387798"/>
                </a:xfrm>
                <a:prstGeom prst="rect">
                  <a:avLst/>
                </a:prstGeom>
                <a:noFill/>
              </p:spPr>
              <p:txBody>
                <a:bodyPr wrap="none" lIns="0" tIns="0" rIns="0" bIns="0" rtlCol="0">
                  <a:spAutoFit/>
                </a:bodyPr>
                <a:lstStyle/>
                <a:p>
                  <a:pPr>
                    <a:lnSpc>
                      <a:spcPct val="90000"/>
                    </a:lnSpc>
                    <a:spcAft>
                      <a:spcPts val="600"/>
                    </a:spcAft>
                  </a:pPr>
                  <a:r>
                    <a:rPr lang="en-US" sz="1400" dirty="0">
                      <a:gradFill>
                        <a:gsLst>
                          <a:gs pos="2917">
                            <a:srgbClr val="68217A"/>
                          </a:gs>
                          <a:gs pos="30000">
                            <a:srgbClr val="68217A"/>
                          </a:gs>
                        </a:gsLst>
                        <a:lin ang="5400000" scaled="0"/>
                      </a:gradFill>
                    </a:rPr>
                    <a:t>Field </a:t>
                  </a:r>
                  <a:br>
                    <a:rPr lang="en-US" sz="1400" dirty="0">
                      <a:gradFill>
                        <a:gsLst>
                          <a:gs pos="2917">
                            <a:srgbClr val="68217A"/>
                          </a:gs>
                          <a:gs pos="30000">
                            <a:srgbClr val="68217A"/>
                          </a:gs>
                        </a:gsLst>
                        <a:lin ang="5400000" scaled="0"/>
                      </a:gradFill>
                    </a:rPr>
                  </a:br>
                  <a:r>
                    <a:rPr lang="en-US" sz="1400"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2304" tIns="41153" rIns="82304" bIns="41153" numCol="1" anchor="t" anchorCtr="0" compatLnSpc="1">
                  <a:prstTxWarp prst="textNoShape">
                    <a:avLst/>
                  </a:prstTxWarp>
                </a:bodyPr>
                <a:lstStyle/>
                <a:p>
                  <a:endParaRPr lang="en-US" sz="1600">
                    <a:solidFill>
                      <a:srgbClr val="FFFFFF"/>
                    </a:solidFill>
                  </a:endParaRPr>
                </a:p>
              </p:txBody>
            </p:sp>
          </p:grpSp>
          <p:grpSp>
            <p:nvGrpSpPr>
              <p:cNvPr id="204" name="Group 203"/>
              <p:cNvGrpSpPr/>
              <p:nvPr/>
            </p:nvGrpSpPr>
            <p:grpSpPr>
              <a:xfrm>
                <a:off x="700924" y="2289942"/>
                <a:ext cx="976228" cy="989879"/>
                <a:chOff x="700924" y="2289942"/>
                <a:chExt cx="976228" cy="989879"/>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3" name="TextBox 202"/>
                <p:cNvSpPr txBox="1"/>
                <p:nvPr/>
              </p:nvSpPr>
              <p:spPr>
                <a:xfrm>
                  <a:off x="700924" y="3085922"/>
                  <a:ext cx="976228" cy="193899"/>
                </a:xfrm>
                <a:prstGeom prst="rect">
                  <a:avLst/>
                </a:prstGeom>
                <a:noFill/>
              </p:spPr>
              <p:txBody>
                <a:bodyPr wrap="none" lIns="0" tIns="0" rIns="0" bIns="0" rtlCol="0">
                  <a:spAutoFit/>
                </a:bodyPr>
                <a:lstStyle/>
                <a:p>
                  <a:pPr algn="ctr">
                    <a:lnSpc>
                      <a:spcPct val="90000"/>
                    </a:lnSpc>
                    <a:spcAft>
                      <a:spcPts val="600"/>
                    </a:spcAft>
                  </a:pPr>
                  <a:r>
                    <a:rPr lang="en-US" sz="1400"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11798" y="3771579"/>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spcAft>
                    <a:spcPts val="600"/>
                  </a:spcAft>
                </a:pPr>
                <a:r>
                  <a:rPr lang="en-US" sz="1200" dirty="0">
                    <a:gradFill>
                      <a:gsLst>
                        <a:gs pos="2917">
                          <a:srgbClr val="68217A"/>
                        </a:gs>
                        <a:gs pos="30000">
                          <a:srgbClr val="68217A"/>
                        </a:gs>
                      </a:gsLst>
                      <a:lin ang="5400000" scaled="0"/>
                    </a:gradFill>
                    <a:ea typeface="MS PGothic" charset="0"/>
                    <a:cs typeface="MS PGothic" charset="0"/>
                  </a:rPr>
                  <a:t>Legacy IOT </a:t>
                </a:r>
                <a:br>
                  <a:rPr lang="en-US" sz="1200" dirty="0">
                    <a:gradFill>
                      <a:gsLst>
                        <a:gs pos="2917">
                          <a:srgbClr val="68217A"/>
                        </a:gs>
                        <a:gs pos="30000">
                          <a:srgbClr val="68217A"/>
                        </a:gs>
                      </a:gsLst>
                      <a:lin ang="5400000" scaled="0"/>
                    </a:gradFill>
                    <a:ea typeface="MS PGothic" charset="0"/>
                    <a:cs typeface="MS PGothic" charset="0"/>
                  </a:rPr>
                </a:br>
                <a:r>
                  <a:rPr lang="en-US" sz="1200"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11798" y="4503091"/>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spcAft>
                    <a:spcPts val="600"/>
                  </a:spcAft>
                </a:pPr>
                <a:r>
                  <a:rPr lang="en-US" sz="1200"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11798" y="5234603"/>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spcAft>
                    <a:spcPts val="600"/>
                  </a:spcAft>
                </a:pPr>
                <a:r>
                  <a:rPr lang="en-US" sz="1200" dirty="0">
                    <a:gradFill>
                      <a:gsLst>
                        <a:gs pos="2917">
                          <a:srgbClr val="68217A"/>
                        </a:gs>
                        <a:gs pos="30000">
                          <a:srgbClr val="68217A"/>
                        </a:gs>
                      </a:gsLst>
                      <a:lin ang="5400000" scaled="0"/>
                    </a:gradFill>
                    <a:ea typeface="MS PGothic" charset="0"/>
                    <a:cs typeface="MS PGothic" charset="0"/>
                  </a:rPr>
                  <a:t>IP-capable devices</a:t>
                </a:r>
                <a:br>
                  <a:rPr lang="en-US" sz="1200" dirty="0">
                    <a:gradFill>
                      <a:gsLst>
                        <a:gs pos="2917">
                          <a:srgbClr val="68217A"/>
                        </a:gs>
                        <a:gs pos="30000">
                          <a:srgbClr val="68217A"/>
                        </a:gs>
                      </a:gsLst>
                      <a:lin ang="5400000" scaled="0"/>
                    </a:gradFill>
                    <a:ea typeface="MS PGothic" charset="0"/>
                    <a:cs typeface="MS PGothic" charset="0"/>
                  </a:rPr>
                </a:br>
                <a:r>
                  <a:rPr lang="en-US" sz="1200"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11798" y="5966115"/>
                <a:ext cx="1554480" cy="54864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spcAft>
                    <a:spcPts val="600"/>
                  </a:spcAft>
                </a:pPr>
                <a:r>
                  <a:rPr lang="en-US" sz="1200"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453339" y="2115892"/>
                <a:ext cx="1650195" cy="3118711"/>
                <a:chOff x="10453339" y="1941221"/>
                <a:chExt cx="1650195" cy="3118711"/>
              </a:xfrm>
            </p:grpSpPr>
            <p:grpSp>
              <p:nvGrpSpPr>
                <p:cNvPr id="3" name="Group 2"/>
                <p:cNvGrpSpPr/>
                <p:nvPr/>
              </p:nvGrpSpPr>
              <p:grpSpPr>
                <a:xfrm>
                  <a:off x="10573470" y="3133356"/>
                  <a:ext cx="1381789" cy="931617"/>
                  <a:chOff x="10573470" y="3103906"/>
                  <a:chExt cx="1381789" cy="931617"/>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2304" tIns="41153" rIns="82304" bIns="41153" numCol="1" anchor="t" anchorCtr="0" compatLnSpc="1">
                    <a:prstTxWarp prst="textNoShape">
                      <a:avLst/>
                    </a:prstTxWarp>
                  </a:bodyPr>
                  <a:lstStyle/>
                  <a:p>
                    <a:endParaRPr lang="en-US" sz="1600" dirty="0">
                      <a:solidFill>
                        <a:srgbClr val="FFFFFF"/>
                      </a:solidFill>
                    </a:endParaRPr>
                  </a:p>
                </p:txBody>
              </p:sp>
              <p:sp>
                <p:nvSpPr>
                  <p:cNvPr id="210" name="TextBox 209"/>
                  <p:cNvSpPr txBox="1"/>
                  <p:nvPr/>
                </p:nvSpPr>
                <p:spPr>
                  <a:xfrm>
                    <a:off x="10573470" y="3841624"/>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50195" cy="915275"/>
                  <a:chOff x="10453339" y="4144657"/>
                  <a:chExt cx="1650195" cy="915275"/>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TextBox 211"/>
                  <p:cNvSpPr txBox="1"/>
                  <p:nvPr/>
                </p:nvSpPr>
                <p:spPr>
                  <a:xfrm>
                    <a:off x="10453339" y="4866033"/>
                    <a:ext cx="1650195"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9021" cy="1047961"/>
                  <a:chOff x="10577839" y="1941221"/>
                  <a:chExt cx="1339021" cy="1047961"/>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4" name="TextBox 213"/>
                  <p:cNvSpPr txBox="1"/>
                  <p:nvPr/>
                </p:nvSpPr>
                <p:spPr>
                  <a:xfrm>
                    <a:off x="10577839" y="2601384"/>
                    <a:ext cx="1339021" cy="387798"/>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dirty="0">
                        <a:gradFill>
                          <a:gsLst>
                            <a:gs pos="2917">
                              <a:srgbClr val="68217A"/>
                            </a:gs>
                            <a:gs pos="30000">
                              <a:srgbClr val="68217A"/>
                            </a:gs>
                          </a:gsLst>
                          <a:lin ang="5400000" scaled="0"/>
                        </a:gradFill>
                      </a:rPr>
                      <a:t>Web/thick client </a:t>
                    </a:r>
                    <a:br>
                      <a:rPr lang="en-US" dirty="0">
                        <a:gradFill>
                          <a:gsLst>
                            <a:gs pos="2917">
                              <a:srgbClr val="68217A"/>
                            </a:gs>
                            <a:gs pos="30000">
                              <a:srgbClr val="68217A"/>
                            </a:gs>
                          </a:gsLst>
                          <a:lin ang="5400000" scaled="0"/>
                        </a:gradFill>
                      </a:rPr>
                    </a:br>
                    <a:r>
                      <a:rPr lang="en-US"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189720" y="2837324"/>
                <a:ext cx="826418" cy="292608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26" name="Group 225"/>
              <p:cNvGrpSpPr/>
              <p:nvPr/>
            </p:nvGrpSpPr>
            <p:grpSpPr>
              <a:xfrm>
                <a:off x="8138456" y="2974492"/>
                <a:ext cx="1188720" cy="2651745"/>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395" fontAlgn="base">
                    <a:lnSpc>
                      <a:spcPct val="90000"/>
                    </a:lnSpc>
                    <a:spcBef>
                      <a:spcPct val="0"/>
                    </a:spcBef>
                    <a:spcAft>
                      <a:spcPct val="0"/>
                    </a:spcAft>
                  </a:pPr>
                  <a:r>
                    <a:rPr lang="en-US" sz="1200"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395">
                    <a:lnSpc>
                      <a:spcPct val="90000"/>
                    </a:lnSpc>
                  </a:pPr>
                  <a:r>
                    <a:rPr lang="en-US" sz="1200"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395">
                    <a:lnSpc>
                      <a:spcPct val="90000"/>
                    </a:lnSpc>
                  </a:pPr>
                  <a:r>
                    <a:rPr lang="en-US" sz="1200"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defTabSz="932395">
                    <a:lnSpc>
                      <a:spcPct val="90000"/>
                    </a:lnSpc>
                  </a:pPr>
                  <a:r>
                    <a:rPr lang="en-US" sz="1200" dirty="0" err="1">
                      <a:gradFill>
                        <a:gsLst>
                          <a:gs pos="0">
                            <a:srgbClr val="FFFFFF"/>
                          </a:gs>
                          <a:gs pos="100000">
                            <a:srgbClr val="FFFFFF"/>
                          </a:gs>
                        </a:gsLst>
                        <a:lin ang="5400000" scaled="1"/>
                      </a:gradFill>
                      <a:ea typeface="Segoe UI" pitchFamily="34" charset="0"/>
                      <a:cs typeface="Segoe UI" pitchFamily="34" charset="0"/>
                    </a:rPr>
                    <a:t>HDInsight</a:t>
                  </a:r>
                  <a:endParaRPr lang="en-US" sz="1200"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51728" y="2724346"/>
                <a:ext cx="3120607" cy="115525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23366"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66278" y="4045899"/>
                <a:ext cx="660482"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66278" y="4543720"/>
                <a:ext cx="2502027" cy="96214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138" y="4741683"/>
                <a:ext cx="1455008" cy="126200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66276" y="6240435"/>
                <a:ext cx="457200"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871839" y="3647732"/>
                <a:ext cx="731520" cy="36576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871838" y="4616807"/>
                <a:ext cx="411480" cy="27432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7" name="Oval 76"/>
            <p:cNvSpPr/>
            <p:nvPr/>
          </p:nvSpPr>
          <p:spPr bwMode="auto">
            <a:xfrm>
              <a:off x="6475564" y="2584521"/>
              <a:ext cx="1545152" cy="1592688"/>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r>
                <a:rPr lang="en-US" sz="1600"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879831" y="3278830"/>
              <a:ext cx="642553" cy="743391"/>
            </a:xfrm>
            <a:prstGeom prst="rect">
              <a:avLst/>
            </a:prstGeom>
            <a:solidFill>
              <a:srgbClr val="FF0000"/>
            </a:solidFill>
          </p:spPr>
        </p:pic>
        <p:sp>
          <p:nvSpPr>
            <p:cNvPr id="79" name="Freeform 43"/>
            <p:cNvSpPr>
              <a:spLocks noChangeAspect="1" noEditPoints="1"/>
            </p:cNvSpPr>
            <p:nvPr/>
          </p:nvSpPr>
          <p:spPr bwMode="black">
            <a:xfrm>
              <a:off x="11050628" y="5354582"/>
              <a:ext cx="455616" cy="87829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TextBox 80"/>
            <p:cNvSpPr txBox="1"/>
            <p:nvPr/>
          </p:nvSpPr>
          <p:spPr>
            <a:xfrm>
              <a:off x="10424432" y="6232875"/>
              <a:ext cx="1739066"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dirty="0">
                  <a:gradFill>
                    <a:gsLst>
                      <a:gs pos="2917">
                        <a:srgbClr val="68217A"/>
                      </a:gs>
                      <a:gs pos="30000">
                        <a:srgbClr val="68217A"/>
                      </a:gs>
                    </a:gsLst>
                    <a:lin ang="5400000" scaled="0"/>
                  </a:gradFill>
                </a:rPr>
                <a:t>Devices to take action</a:t>
              </a:r>
            </a:p>
          </p:txBody>
        </p:sp>
      </p:grpSp>
    </p:spTree>
    <p:extLst>
      <p:ext uri="{BB962C8B-B14F-4D97-AF65-F5344CB8AC3E}">
        <p14:creationId xmlns:p14="http://schemas.microsoft.com/office/powerpoint/2010/main" val="25937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5847" r="1539"/>
          <a:stretch/>
        </p:blipFill>
        <p:spPr>
          <a:xfrm>
            <a:off x="8229599" y="2857189"/>
            <a:ext cx="3931920" cy="3383280"/>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1047" r="9379"/>
          <a:stretch/>
        </p:blipFill>
        <p:spPr>
          <a:xfrm>
            <a:off x="274320" y="2857189"/>
            <a:ext cx="3931920" cy="3383280"/>
          </a:xfrm>
          <a:prstGeom prst="rect">
            <a:avLst/>
          </a:prstGeom>
        </p:spPr>
      </p:pic>
      <p:pic>
        <p:nvPicPr>
          <p:cNvPr id="16" name="Picture 2" descr="C:\Users\v-abb\Dropbox\SQL Server 14\Hybrid IT Image_no people.jp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brightnessContrast bright="-11000" contrast="43000"/>
                    </a14:imgEffect>
                  </a14:imgLayer>
                </a14:imgProps>
              </a:ext>
              <a:ext uri="{28A0092B-C50C-407E-A947-70E740481C1C}">
                <a14:useLocalDpi xmlns:a14="http://schemas.microsoft.com/office/drawing/2010/main" val="0"/>
              </a:ext>
            </a:extLst>
          </a:blip>
          <a:srcRect r="23147" b="2631"/>
          <a:stretch/>
        </p:blipFill>
        <p:spPr bwMode="auto">
          <a:xfrm>
            <a:off x="4251961" y="2857187"/>
            <a:ext cx="3931920" cy="3383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547688" y="293688"/>
            <a:ext cx="11888787" cy="919162"/>
          </a:xfrm>
        </p:spPr>
        <p:txBody>
          <a:bodyPr/>
          <a:lstStyle/>
          <a:p>
            <a:r>
              <a:rPr lang="en-US" dirty="0"/>
              <a:t>Introducing stream analytics</a:t>
            </a:r>
          </a:p>
        </p:txBody>
      </p:sp>
      <p:sp>
        <p:nvSpPr>
          <p:cNvPr id="7" name="Rectangle 6"/>
          <p:cNvSpPr>
            <a:spLocks/>
          </p:cNvSpPr>
          <p:nvPr>
            <p:custDataLst>
              <p:tags r:id="rId1"/>
            </p:custDataLst>
          </p:nvPr>
        </p:nvSpPr>
        <p:spPr bwMode="auto">
          <a:xfrm>
            <a:off x="4251961" y="1668484"/>
            <a:ext cx="3931920"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fontAlgn="base">
              <a:lnSpc>
                <a:spcPct val="90000"/>
              </a:lnSpc>
              <a:spcBef>
                <a:spcPct val="0"/>
              </a:spcBef>
              <a:spcAft>
                <a:spcPct val="0"/>
              </a:spcAft>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229601" y="1668484"/>
            <a:ext cx="3931920" cy="1188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fontAlgn="base">
              <a:lnSpc>
                <a:spcPct val="90000"/>
              </a:lnSpc>
              <a:spcBef>
                <a:spcPct val="0"/>
              </a:spcBef>
              <a:spcAft>
                <a:spcPct val="0"/>
              </a:spcAft>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74321" y="1668484"/>
            <a:ext cx="3931920"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fontAlgn="base">
              <a:lnSpc>
                <a:spcPct val="90000"/>
              </a:lnSpc>
              <a:spcBef>
                <a:spcPct val="0"/>
              </a:spcBef>
              <a:spcAft>
                <a:spcPct val="0"/>
              </a:spcAft>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Fully managed </a:t>
            </a:r>
            <a:b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b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real-time analytics</a:t>
            </a:r>
          </a:p>
        </p:txBody>
      </p:sp>
      <p:sp>
        <p:nvSpPr>
          <p:cNvPr id="15" name="Rectangle 14"/>
          <p:cNvSpPr/>
          <p:nvPr/>
        </p:nvSpPr>
        <p:spPr bwMode="auto">
          <a:xfrm>
            <a:off x="8229601" y="1668484"/>
            <a:ext cx="3931920" cy="4572000"/>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4251961" y="1668484"/>
            <a:ext cx="3931920" cy="4572000"/>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3834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2DC8B-B591-433E-9C2F-9B8D53BC6CE2}"/>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200FD54-A228-4FBF-8E88-9E6EC239BC36}"/>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EB8A9797-EC9E-48B2-82F0-D0D04BBA8495}"/>
              </a:ext>
            </a:extLst>
          </p:cNvPr>
          <p:cNvPicPr>
            <a:picLocks noChangeAspect="1"/>
          </p:cNvPicPr>
          <p:nvPr/>
        </p:nvPicPr>
        <p:blipFill>
          <a:blip r:embed="rId2"/>
          <a:stretch>
            <a:fillRect/>
          </a:stretch>
        </p:blipFill>
        <p:spPr>
          <a:xfrm>
            <a:off x="2231357" y="-1"/>
            <a:ext cx="7973759" cy="6994525"/>
          </a:xfrm>
          <a:prstGeom prst="rect">
            <a:avLst/>
          </a:prstGeom>
        </p:spPr>
      </p:pic>
    </p:spTree>
    <p:extLst>
      <p:ext uri="{BB962C8B-B14F-4D97-AF65-F5344CB8AC3E}">
        <p14:creationId xmlns:p14="http://schemas.microsoft.com/office/powerpoint/2010/main" val="41343619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63" t="20981" r="363" b="436"/>
          <a:stretch/>
        </p:blipFill>
        <p:spPr>
          <a:xfrm>
            <a:off x="0" y="-636"/>
            <a:ext cx="5303521" cy="6995161"/>
          </a:xfrm>
          <a:prstGeom prst="rect">
            <a:avLst/>
          </a:prstGeom>
        </p:spPr>
      </p:pic>
      <p:sp>
        <p:nvSpPr>
          <p:cNvPr id="14" name="Text Placeholder 2"/>
          <p:cNvSpPr txBox="1">
            <a:spLocks/>
          </p:cNvSpPr>
          <p:nvPr/>
        </p:nvSpPr>
        <p:spPr bwMode="auto">
          <a:xfrm>
            <a:off x="5303521" y="335676"/>
            <a:ext cx="7224008" cy="61801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17">
                      <a:schemeClr val="tx2"/>
                    </a:gs>
                    <a:gs pos="100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US" sz="3600" dirty="0">
                <a:solidFill>
                  <a:srgbClr val="FFFFFF"/>
                </a:solidFill>
              </a:rPr>
              <a:t>Intake millions of events per second</a:t>
            </a:r>
          </a:p>
          <a:p>
            <a:pPr lvl="1"/>
            <a:r>
              <a:rPr lang="en-US" sz="1800" dirty="0">
                <a:solidFill>
                  <a:srgbClr val="FFFFFF"/>
                </a:solidFill>
              </a:rPr>
              <a:t>Process data from connected devices/apps</a:t>
            </a:r>
          </a:p>
          <a:p>
            <a:pPr lvl="1"/>
            <a:r>
              <a:rPr lang="en-US" sz="1800">
                <a:solidFill>
                  <a:srgbClr val="FFFFFF"/>
                </a:solidFill>
              </a:rPr>
              <a:t>Integrated with highly-scalable </a:t>
            </a:r>
            <a:r>
              <a:rPr lang="en-US" sz="1800" dirty="0">
                <a:solidFill>
                  <a:srgbClr val="FFFFFF"/>
                </a:solidFill>
              </a:rPr>
              <a:t>publish-subscriber </a:t>
            </a:r>
            <a:r>
              <a:rPr lang="en-US" sz="1800" dirty="0" err="1">
                <a:solidFill>
                  <a:srgbClr val="FFFFFF"/>
                </a:solidFill>
              </a:rPr>
              <a:t>ingestor</a:t>
            </a:r>
            <a:r>
              <a:rPr lang="en-US" sz="1800" dirty="0">
                <a:solidFill>
                  <a:srgbClr val="FFFFFF"/>
                </a:solidFill>
              </a:rPr>
              <a:t> </a:t>
            </a:r>
          </a:p>
          <a:p>
            <a:pPr>
              <a:spcBef>
                <a:spcPts val="2400"/>
              </a:spcBef>
            </a:pPr>
            <a:endParaRPr lang="en-US" sz="3600">
              <a:solidFill>
                <a:srgbClr val="FFFFFF"/>
              </a:solidFill>
            </a:endParaRPr>
          </a:p>
          <a:p>
            <a:pPr>
              <a:spcBef>
                <a:spcPts val="2400"/>
              </a:spcBef>
            </a:pPr>
            <a:r>
              <a:rPr lang="en-US" sz="3600">
                <a:solidFill>
                  <a:srgbClr val="FFFFFF"/>
                </a:solidFill>
              </a:rPr>
              <a:t>Easy processing on </a:t>
            </a:r>
            <a:r>
              <a:rPr lang="en-US" sz="3600" dirty="0">
                <a:solidFill>
                  <a:srgbClr val="FFFFFF"/>
                </a:solidFill>
              </a:rPr>
              <a:t>continuous streams of data </a:t>
            </a:r>
          </a:p>
          <a:p>
            <a:pPr>
              <a:lnSpc>
                <a:spcPct val="100000"/>
              </a:lnSpc>
              <a:spcBef>
                <a:spcPts val="0"/>
              </a:spcBef>
            </a:pPr>
            <a:r>
              <a:rPr lang="en-US" sz="1800" dirty="0">
                <a:solidFill>
                  <a:srgbClr val="FFFFFF"/>
                </a:solidFill>
                <a:latin typeface="Segoe UI"/>
                <a:cs typeface="+mn-cs"/>
              </a:rPr>
              <a:t>Transform, augment, correlate, temporal operations</a:t>
            </a:r>
          </a:p>
          <a:p>
            <a:pPr>
              <a:lnSpc>
                <a:spcPct val="100000"/>
              </a:lnSpc>
              <a:spcBef>
                <a:spcPts val="0"/>
              </a:spcBef>
            </a:pPr>
            <a:r>
              <a:rPr lang="en-US" sz="1800" dirty="0">
                <a:solidFill>
                  <a:srgbClr val="FFFFFF"/>
                </a:solidFill>
                <a:latin typeface="Segoe UI"/>
                <a:cs typeface="+mn-cs"/>
              </a:rPr>
              <a:t>Detect patterns and anomalies in streaming data</a:t>
            </a:r>
          </a:p>
          <a:p>
            <a:pPr>
              <a:spcBef>
                <a:spcPts val="2400"/>
              </a:spcBef>
            </a:pPr>
            <a:endParaRPr lang="en-US" sz="3600">
              <a:solidFill>
                <a:srgbClr val="FFFFFF"/>
              </a:solidFill>
            </a:endParaRPr>
          </a:p>
          <a:p>
            <a:pPr>
              <a:spcBef>
                <a:spcPts val="2400"/>
              </a:spcBef>
            </a:pPr>
            <a:r>
              <a:rPr lang="en-US" sz="3600">
                <a:solidFill>
                  <a:srgbClr val="FFFFFF"/>
                </a:solidFill>
              </a:rPr>
              <a:t>Correlate </a:t>
            </a:r>
            <a:r>
              <a:rPr lang="en-US" sz="3600" dirty="0">
                <a:solidFill>
                  <a:srgbClr val="FFFFFF"/>
                </a:solidFill>
              </a:rPr>
              <a:t>streaming with reference data</a:t>
            </a:r>
          </a:p>
        </p:txBody>
      </p:sp>
      <p:sp>
        <p:nvSpPr>
          <p:cNvPr id="18" name="Title 1"/>
          <p:cNvSpPr txBox="1">
            <a:spLocks/>
          </p:cNvSpPr>
          <p:nvPr/>
        </p:nvSpPr>
        <p:spPr>
          <a:xfrm>
            <a:off x="274640" y="296899"/>
            <a:ext cx="4571681" cy="1680204"/>
          </a:xfrm>
          <a:prstGeom prst="rect">
            <a:avLst/>
          </a:prstGeom>
        </p:spPr>
        <p:txBody>
          <a:bodyPr vert="horz" wrap="square" lIns="146304" tIns="91440" rIns="146304" bIns="91440" rtlCol="0" anchor="t">
            <a:spAutoFit/>
          </a:bodyPr>
          <a:lstStyle>
            <a:lvl1pPr algn="l" defTabSz="931863" rtl="0" fontAlgn="base">
              <a:lnSpc>
                <a:spcPct val="90000"/>
              </a:lnSpc>
              <a:spcBef>
                <a:spcPct val="0"/>
              </a:spcBef>
              <a:spcAft>
                <a:spcPct val="0"/>
              </a:spcAft>
              <a:defRPr lang="en-US" sz="5400" kern="1200" spc="-102"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sz="5399">
                <a:gradFill>
                  <a:gsLst>
                    <a:gs pos="0">
                      <a:srgbClr val="FFFFFF"/>
                    </a:gs>
                    <a:gs pos="100000">
                      <a:srgbClr val="FFFFFF"/>
                    </a:gs>
                  </a:gsLst>
                  <a:lin ang="5400000" scaled="0"/>
                </a:gradFill>
              </a:rPr>
              <a:t>Real-time analytics</a:t>
            </a:r>
          </a:p>
        </p:txBody>
      </p:sp>
    </p:spTree>
    <p:extLst>
      <p:ext uri="{BB962C8B-B14F-4D97-AF65-F5344CB8AC3E}">
        <p14:creationId xmlns:p14="http://schemas.microsoft.com/office/powerpoint/2010/main" val="411139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14">
                                            <p:txEl>
                                              <p:pRg st="4" end="4"/>
                                            </p:txEl>
                                          </p:spTgt>
                                        </p:tgtEl>
                                        <p:attrNameLst>
                                          <p:attrName>style.visibility</p:attrName>
                                        </p:attrNameLst>
                                      </p:cBhvr>
                                      <p:to>
                                        <p:strVal val="visible"/>
                                      </p:to>
                                    </p:set>
                                    <p:animEffect transition="in" filter="fade">
                                      <p:cBhvr>
                                        <p:cTn id="17" dur="500"/>
                                        <p:tgtEl>
                                          <p:spTgt spid="14">
                                            <p:txEl>
                                              <p:pRg st="4" end="4"/>
                                            </p:txEl>
                                          </p:spTgt>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4">
                                            <p:txEl>
                                              <p:pRg st="5" end="5"/>
                                            </p:txEl>
                                          </p:spTgt>
                                        </p:tgtEl>
                                        <p:attrNameLst>
                                          <p:attrName>style.visibility</p:attrName>
                                        </p:attrNameLst>
                                      </p:cBhvr>
                                      <p:to>
                                        <p:strVal val="visible"/>
                                      </p:to>
                                    </p:set>
                                    <p:animEffect transition="in" filter="fade">
                                      <p:cBhvr>
                                        <p:cTn id="21" dur="500"/>
                                        <p:tgtEl>
                                          <p:spTgt spid="14">
                                            <p:txEl>
                                              <p:pRg st="5" end="5"/>
                                            </p:txEl>
                                          </p:spTgt>
                                        </p:tgtEl>
                                      </p:cBhvr>
                                    </p:animEffect>
                                  </p:childTnLst>
                                </p:cTn>
                              </p:par>
                            </p:childTnLst>
                          </p:cTn>
                        </p:par>
                        <p:par>
                          <p:cTn id="22" fill="hold">
                            <p:stCondLst>
                              <p:cond delay="2500"/>
                            </p:stCondLst>
                            <p:childTnLst>
                              <p:par>
                                <p:cTn id="23" presetID="10" presetClass="entr" presetSubtype="0" fill="hold" grpId="0" nodeType="afterEffect">
                                  <p:stCondLst>
                                    <p:cond delay="500"/>
                                  </p:stCondLst>
                                  <p:childTnLst>
                                    <p:set>
                                      <p:cBhvr>
                                        <p:cTn id="24" dur="1" fill="hold">
                                          <p:stCondLst>
                                            <p:cond delay="0"/>
                                          </p:stCondLst>
                                        </p:cTn>
                                        <p:tgtEl>
                                          <p:spTgt spid="14">
                                            <p:txEl>
                                              <p:pRg st="6" end="6"/>
                                            </p:txEl>
                                          </p:spTgt>
                                        </p:tgtEl>
                                        <p:attrNameLst>
                                          <p:attrName>style.visibility</p:attrName>
                                        </p:attrNameLst>
                                      </p:cBhvr>
                                      <p:to>
                                        <p:strVal val="visible"/>
                                      </p:to>
                                    </p:set>
                                    <p:animEffect transition="in" filter="fade">
                                      <p:cBhvr>
                                        <p:cTn id="25" dur="500"/>
                                        <p:tgtEl>
                                          <p:spTgt spid="14">
                                            <p:txEl>
                                              <p:pRg st="6" end="6"/>
                                            </p:txEl>
                                          </p:spTgt>
                                        </p:tgtEl>
                                      </p:cBhvr>
                                    </p:animEffect>
                                  </p:childTnLst>
                                </p:cTn>
                              </p:par>
                            </p:childTnLst>
                          </p:cTn>
                        </p:par>
                        <p:par>
                          <p:cTn id="26" fill="hold">
                            <p:stCondLst>
                              <p:cond delay="3500"/>
                            </p:stCondLst>
                            <p:childTnLst>
                              <p:par>
                                <p:cTn id="27" presetID="10" presetClass="entr" presetSubtype="0" fill="hold" grpId="0" nodeType="afterEffect">
                                  <p:stCondLst>
                                    <p:cond delay="500"/>
                                  </p:stCondLst>
                                  <p:childTnLst>
                                    <p:set>
                                      <p:cBhvr>
                                        <p:cTn id="28" dur="1" fill="hold">
                                          <p:stCondLst>
                                            <p:cond delay="0"/>
                                          </p:stCondLst>
                                        </p:cTn>
                                        <p:tgtEl>
                                          <p:spTgt spid="14">
                                            <p:txEl>
                                              <p:pRg st="8" end="8"/>
                                            </p:txEl>
                                          </p:spTgt>
                                        </p:tgtEl>
                                        <p:attrNameLst>
                                          <p:attrName>style.visibility</p:attrName>
                                        </p:attrNameLst>
                                      </p:cBhvr>
                                      <p:to>
                                        <p:strVal val="visible"/>
                                      </p:to>
                                    </p:set>
                                    <p:animEffect transition="in" filter="fade">
                                      <p:cBhvr>
                                        <p:cTn id="29"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3" y="1"/>
            <a:ext cx="5303521"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37" name="Title 1"/>
          <p:cNvSpPr txBox="1">
            <a:spLocks/>
          </p:cNvSpPr>
          <p:nvPr/>
        </p:nvSpPr>
        <p:spPr>
          <a:xfrm>
            <a:off x="274640" y="295275"/>
            <a:ext cx="5029200" cy="1680204"/>
          </a:xfrm>
          <a:prstGeom prst="rect">
            <a:avLst/>
          </a:prstGeom>
        </p:spPr>
        <p:txBody>
          <a:bodyPr vert="horz" wrap="square" lIns="146304" tIns="91440" rIns="146304" bIns="91440" rtlCol="0" anchor="t">
            <a:spAutoFit/>
          </a:bodyPr>
          <a:lstStyle>
            <a:defPPr>
              <a:defRPr lang="en-US"/>
            </a:defPPr>
            <a:lvl1pPr>
              <a:lnSpc>
                <a:spcPct val="90000"/>
              </a:lnSpc>
              <a:defRPr sz="5400" spc="-102">
                <a:ln w="3175">
                  <a:noFill/>
                </a:ln>
                <a:gradFill>
                  <a:gsLst>
                    <a:gs pos="0">
                      <a:srgbClr val="FFFFFF"/>
                    </a:gs>
                    <a:gs pos="100000">
                      <a:srgbClr val="FFFFFF"/>
                    </a:gs>
                  </a:gsLst>
                  <a:lin ang="5400000" scaled="0"/>
                </a:gradFill>
                <a:latin typeface="+mj-lt"/>
                <a:ea typeface="ＭＳ Ｐゴシック" charset="0"/>
                <a:cs typeface="Segoe UI" pitchFamily="34" charset="0"/>
              </a:defRPr>
            </a:lvl1pPr>
            <a:lvl2pPr>
              <a:lnSpc>
                <a:spcPct val="90000"/>
              </a:lnSpc>
              <a:defRPr sz="5400">
                <a:solidFill>
                  <a:schemeClr val="tx2"/>
                </a:solidFill>
                <a:latin typeface="Segoe UI Light" charset="0"/>
                <a:ea typeface="ＭＳ Ｐゴシック" charset="0"/>
                <a:cs typeface="Segoe UI" charset="0"/>
              </a:defRPr>
            </a:lvl2pPr>
            <a:lvl3pPr>
              <a:lnSpc>
                <a:spcPct val="90000"/>
              </a:lnSpc>
              <a:defRPr sz="5400">
                <a:solidFill>
                  <a:schemeClr val="tx2"/>
                </a:solidFill>
                <a:latin typeface="Segoe UI Light" charset="0"/>
                <a:ea typeface="ＭＳ Ｐゴシック" charset="0"/>
                <a:cs typeface="Segoe UI" charset="0"/>
              </a:defRPr>
            </a:lvl3pPr>
            <a:lvl4pPr>
              <a:lnSpc>
                <a:spcPct val="90000"/>
              </a:lnSpc>
              <a:defRPr sz="5400">
                <a:solidFill>
                  <a:schemeClr val="tx2"/>
                </a:solidFill>
                <a:latin typeface="Segoe UI Light" charset="0"/>
                <a:ea typeface="ＭＳ Ｐゴシック" charset="0"/>
                <a:cs typeface="Segoe UI" charset="0"/>
              </a:defRPr>
            </a:lvl4pPr>
            <a:lvl5pPr>
              <a:lnSpc>
                <a:spcPct val="90000"/>
              </a:lnSpc>
              <a:defRPr sz="5400">
                <a:solidFill>
                  <a:schemeClr val="tx2"/>
                </a:solidFill>
                <a:latin typeface="Segoe UI Light" charset="0"/>
                <a:ea typeface="ＭＳ Ｐゴシック" charset="0"/>
                <a:cs typeface="Segoe UI" charset="0"/>
              </a:defRPr>
            </a:lvl5pPr>
            <a:lvl6pPr marL="4572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1785" fontAlgn="base">
              <a:spcBef>
                <a:spcPct val="0"/>
              </a:spcBef>
              <a:spcAft>
                <a:spcPct val="0"/>
              </a:spcAft>
            </a:pPr>
            <a:r>
              <a:rPr lang="en-US" sz="5399" dirty="0"/>
              <a:t>No challenges with deployment</a:t>
            </a:r>
          </a:p>
        </p:txBody>
      </p:sp>
      <p:sp>
        <p:nvSpPr>
          <p:cNvPr id="38" name="Text Placeholder 21"/>
          <p:cNvSpPr txBox="1">
            <a:spLocks/>
          </p:cNvSpPr>
          <p:nvPr/>
        </p:nvSpPr>
        <p:spPr bwMode="auto">
          <a:xfrm>
            <a:off x="5395285" y="-37645"/>
            <a:ext cx="7041189" cy="59847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US" sz="3900" dirty="0">
                <a:solidFill>
                  <a:srgbClr val="FFFFFF"/>
                </a:solidFill>
              </a:rPr>
              <a:t>No hardware acquisition and maintenance</a:t>
            </a:r>
          </a:p>
          <a:p>
            <a:pPr>
              <a:spcBef>
                <a:spcPts val="2400"/>
              </a:spcBef>
            </a:pPr>
            <a:endParaRPr lang="en-US" sz="3900" dirty="0">
              <a:solidFill>
                <a:srgbClr val="FFFFFF"/>
              </a:solidFill>
            </a:endParaRPr>
          </a:p>
          <a:p>
            <a:pPr>
              <a:spcBef>
                <a:spcPts val="2400"/>
              </a:spcBef>
            </a:pPr>
            <a:r>
              <a:rPr lang="en-US" sz="3900" dirty="0">
                <a:solidFill>
                  <a:srgbClr val="FFFFFF"/>
                </a:solidFill>
              </a:rPr>
              <a:t>Bypasses deployment expertise</a:t>
            </a:r>
          </a:p>
          <a:p>
            <a:pPr lvl="1"/>
            <a:r>
              <a:rPr lang="en-US" dirty="0">
                <a:solidFill>
                  <a:srgbClr val="FFFFFF"/>
                </a:solidFill>
              </a:rPr>
              <a:t>Up and running in a few clicks (and within minutes)</a:t>
            </a:r>
          </a:p>
          <a:p>
            <a:pPr lvl="1"/>
            <a:r>
              <a:rPr lang="en-US" dirty="0">
                <a:solidFill>
                  <a:srgbClr val="FFFFFF"/>
                </a:solidFill>
              </a:rPr>
              <a:t>No software provisioning and maintaining</a:t>
            </a:r>
          </a:p>
          <a:p>
            <a:pPr>
              <a:spcBef>
                <a:spcPts val="2400"/>
              </a:spcBef>
            </a:pPr>
            <a:endParaRPr lang="en-US" sz="3900" dirty="0">
              <a:solidFill>
                <a:srgbClr val="FFFFFF"/>
              </a:solidFill>
            </a:endParaRPr>
          </a:p>
          <a:p>
            <a:pPr>
              <a:spcBef>
                <a:spcPts val="2400"/>
              </a:spcBef>
            </a:pPr>
            <a:r>
              <a:rPr lang="en-US" sz="3900" dirty="0">
                <a:solidFill>
                  <a:srgbClr val="FFFFFF"/>
                </a:solidFill>
              </a:rPr>
              <a:t>Easily expand your business globally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1" y="3050169"/>
            <a:ext cx="4617732" cy="3078489"/>
          </a:xfrm>
          <a:prstGeom prst="rect">
            <a:avLst/>
          </a:prstGeom>
        </p:spPr>
      </p:pic>
    </p:spTree>
    <p:extLst>
      <p:ext uri="{BB962C8B-B14F-4D97-AF65-F5344CB8AC3E}">
        <p14:creationId xmlns:p14="http://schemas.microsoft.com/office/powerpoint/2010/main" val="13058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38">
                                            <p:txEl>
                                              <p:pRg st="2" end="2"/>
                                            </p:txEl>
                                          </p:spTgt>
                                        </p:tgtEl>
                                        <p:attrNameLst>
                                          <p:attrName>style.visibility</p:attrName>
                                        </p:attrNameLst>
                                      </p:cBhvr>
                                      <p:to>
                                        <p:strVal val="visible"/>
                                      </p:to>
                                    </p:set>
                                    <p:animEffect transition="in" filter="fade">
                                      <p:cBhvr>
                                        <p:cTn id="11" dur="1000"/>
                                        <p:tgtEl>
                                          <p:spTgt spid="38">
                                            <p:txEl>
                                              <p:pRg st="2" end="2"/>
                                            </p:txEl>
                                          </p:spTgt>
                                        </p:tgtEl>
                                      </p:cBhvr>
                                    </p:animEffect>
                                  </p:childTnLst>
                                </p:cTn>
                              </p:par>
                            </p:childTnLst>
                          </p:cTn>
                        </p:par>
                        <p:par>
                          <p:cTn id="12" fill="hold">
                            <p:stCondLst>
                              <p:cond delay="2500"/>
                            </p:stCondLst>
                            <p:childTnLst>
                              <p:par>
                                <p:cTn id="13" presetID="10" presetClass="entr" presetSubtype="0" fill="hold" grpId="0" nodeType="afterEffect">
                                  <p:stCondLst>
                                    <p:cond delay="500"/>
                                  </p:stCondLst>
                                  <p:childTnLst>
                                    <p:set>
                                      <p:cBhvr>
                                        <p:cTn id="14" dur="1" fill="hold">
                                          <p:stCondLst>
                                            <p:cond delay="0"/>
                                          </p:stCondLst>
                                        </p:cTn>
                                        <p:tgtEl>
                                          <p:spTgt spid="38">
                                            <p:txEl>
                                              <p:pRg st="3" end="3"/>
                                            </p:txEl>
                                          </p:spTgt>
                                        </p:tgtEl>
                                        <p:attrNameLst>
                                          <p:attrName>style.visibility</p:attrName>
                                        </p:attrNameLst>
                                      </p:cBhvr>
                                      <p:to>
                                        <p:strVal val="visible"/>
                                      </p:to>
                                    </p:set>
                                    <p:animEffect transition="in" filter="fade">
                                      <p:cBhvr>
                                        <p:cTn id="15" dur="1000"/>
                                        <p:tgtEl>
                                          <p:spTgt spid="38">
                                            <p:txEl>
                                              <p:pRg st="3" end="3"/>
                                            </p:txEl>
                                          </p:spTgt>
                                        </p:tgtEl>
                                      </p:cBhvr>
                                    </p:animEffect>
                                  </p:childTnLst>
                                </p:cTn>
                              </p:par>
                            </p:childTnLst>
                          </p:cTn>
                        </p:par>
                        <p:par>
                          <p:cTn id="16" fill="hold">
                            <p:stCondLst>
                              <p:cond delay="4000"/>
                            </p:stCondLst>
                            <p:childTnLst>
                              <p:par>
                                <p:cTn id="17" presetID="10" presetClass="entr" presetSubtype="0" fill="hold" grpId="0" nodeType="afterEffect">
                                  <p:stCondLst>
                                    <p:cond delay="500"/>
                                  </p:stCondLst>
                                  <p:childTnLst>
                                    <p:set>
                                      <p:cBhvr>
                                        <p:cTn id="18" dur="1" fill="hold">
                                          <p:stCondLst>
                                            <p:cond delay="0"/>
                                          </p:stCondLst>
                                        </p:cTn>
                                        <p:tgtEl>
                                          <p:spTgt spid="38">
                                            <p:txEl>
                                              <p:pRg st="4" end="4"/>
                                            </p:txEl>
                                          </p:spTgt>
                                        </p:tgtEl>
                                        <p:attrNameLst>
                                          <p:attrName>style.visibility</p:attrName>
                                        </p:attrNameLst>
                                      </p:cBhvr>
                                      <p:to>
                                        <p:strVal val="visible"/>
                                      </p:to>
                                    </p:set>
                                    <p:animEffect transition="in" filter="fade">
                                      <p:cBhvr>
                                        <p:cTn id="19" dur="1000"/>
                                        <p:tgtEl>
                                          <p:spTgt spid="38">
                                            <p:txEl>
                                              <p:pRg st="4" end="4"/>
                                            </p:txEl>
                                          </p:spTgt>
                                        </p:tgtEl>
                                      </p:cBhvr>
                                    </p:animEffect>
                                  </p:childTnLst>
                                </p:cTn>
                              </p:par>
                            </p:childTnLst>
                          </p:cTn>
                        </p:par>
                        <p:par>
                          <p:cTn id="20" fill="hold">
                            <p:stCondLst>
                              <p:cond delay="5500"/>
                            </p:stCondLst>
                            <p:childTnLst>
                              <p:par>
                                <p:cTn id="21" presetID="10" presetClass="entr" presetSubtype="0" fill="hold" grpId="0" nodeType="afterEffect">
                                  <p:stCondLst>
                                    <p:cond delay="500"/>
                                  </p:stCondLst>
                                  <p:childTnLst>
                                    <p:set>
                                      <p:cBhvr>
                                        <p:cTn id="22" dur="1" fill="hold">
                                          <p:stCondLst>
                                            <p:cond delay="0"/>
                                          </p:stCondLst>
                                        </p:cTn>
                                        <p:tgtEl>
                                          <p:spTgt spid="38">
                                            <p:txEl>
                                              <p:pRg st="6" end="6"/>
                                            </p:txEl>
                                          </p:spTgt>
                                        </p:tgtEl>
                                        <p:attrNameLst>
                                          <p:attrName>style.visibility</p:attrName>
                                        </p:attrNameLst>
                                      </p:cBhvr>
                                      <p:to>
                                        <p:strVal val="visible"/>
                                      </p:to>
                                    </p:set>
                                    <p:animEffect transition="in" filter="fade">
                                      <p:cBhvr>
                                        <p:cTn id="23" dur="1000"/>
                                        <p:tgtEl>
                                          <p:spTgt spid="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5847" r="1539"/>
          <a:stretch/>
        </p:blipFill>
        <p:spPr>
          <a:xfrm>
            <a:off x="8229599" y="2857189"/>
            <a:ext cx="3931920" cy="3383280"/>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1047" r="9379"/>
          <a:stretch/>
        </p:blipFill>
        <p:spPr>
          <a:xfrm>
            <a:off x="274320" y="2857189"/>
            <a:ext cx="3931920" cy="3383280"/>
          </a:xfrm>
          <a:prstGeom prst="rect">
            <a:avLst/>
          </a:prstGeom>
        </p:spPr>
      </p:pic>
      <p:pic>
        <p:nvPicPr>
          <p:cNvPr id="16" name="Picture 2" descr="C:\Users\v-abb\Dropbox\SQL Server 14\Hybrid IT Image_no people.jp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brightnessContrast bright="-11000" contrast="43000"/>
                    </a14:imgEffect>
                  </a14:imgLayer>
                </a14:imgProps>
              </a:ext>
              <a:ext uri="{28A0092B-C50C-407E-A947-70E740481C1C}">
                <a14:useLocalDpi xmlns:a14="http://schemas.microsoft.com/office/drawing/2010/main" val="0"/>
              </a:ext>
            </a:extLst>
          </a:blip>
          <a:srcRect r="23147" b="2631"/>
          <a:stretch/>
        </p:blipFill>
        <p:spPr bwMode="auto">
          <a:xfrm>
            <a:off x="4251961" y="2857187"/>
            <a:ext cx="3931920" cy="3383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547688" y="293688"/>
            <a:ext cx="11888787" cy="919162"/>
          </a:xfrm>
        </p:spPr>
        <p:txBody>
          <a:bodyPr/>
          <a:lstStyle/>
          <a:p>
            <a:r>
              <a:rPr lang="en-US" dirty="0"/>
              <a:t>Introducing stream analytics</a:t>
            </a:r>
          </a:p>
        </p:txBody>
      </p:sp>
      <p:sp>
        <p:nvSpPr>
          <p:cNvPr id="7" name="Rectangle 6"/>
          <p:cNvSpPr>
            <a:spLocks/>
          </p:cNvSpPr>
          <p:nvPr>
            <p:custDataLst>
              <p:tags r:id="rId1"/>
            </p:custDataLst>
          </p:nvPr>
        </p:nvSpPr>
        <p:spPr bwMode="auto">
          <a:xfrm>
            <a:off x="4251961" y="1668484"/>
            <a:ext cx="3931920"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fontAlgn="base">
              <a:lnSpc>
                <a:spcPct val="90000"/>
              </a:lnSpc>
              <a:spcBef>
                <a:spcPct val="0"/>
              </a:spcBef>
              <a:spcAft>
                <a:spcPct val="0"/>
              </a:spcAft>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229601" y="1668484"/>
            <a:ext cx="3931920" cy="1188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fontAlgn="base">
              <a:lnSpc>
                <a:spcPct val="90000"/>
              </a:lnSpc>
              <a:spcBef>
                <a:spcPct val="0"/>
              </a:spcBef>
              <a:spcAft>
                <a:spcPct val="0"/>
              </a:spcAft>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74321" y="1668484"/>
            <a:ext cx="3931920"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fontAlgn="base">
              <a:lnSpc>
                <a:spcPct val="90000"/>
              </a:lnSpc>
              <a:spcBef>
                <a:spcPct val="0"/>
              </a:spcBef>
              <a:spcAft>
                <a:spcPct val="0"/>
              </a:spcAft>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Fully managed </a:t>
            </a:r>
            <a:b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b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real-time analytics</a:t>
            </a:r>
          </a:p>
        </p:txBody>
      </p:sp>
      <p:sp>
        <p:nvSpPr>
          <p:cNvPr id="15" name="Rectangle 14"/>
          <p:cNvSpPr/>
          <p:nvPr/>
        </p:nvSpPr>
        <p:spPr bwMode="auto">
          <a:xfrm>
            <a:off x="8229601" y="1668484"/>
            <a:ext cx="3931920" cy="4572000"/>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274321" y="1668484"/>
            <a:ext cx="3931920" cy="4572000"/>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748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1"/>
            <a:ext cx="530351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9" name="Text Placeholder 5"/>
          <p:cNvSpPr txBox="1">
            <a:spLocks/>
          </p:cNvSpPr>
          <p:nvPr/>
        </p:nvSpPr>
        <p:spPr bwMode="auto">
          <a:xfrm>
            <a:off x="5303837" y="1212849"/>
            <a:ext cx="7132638" cy="3742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US" dirty="0">
                <a:solidFill>
                  <a:srgbClr val="FFFFFF"/>
                </a:solidFill>
              </a:rPr>
              <a:t>Guaranteed events delivery</a:t>
            </a:r>
          </a:p>
          <a:p>
            <a:pPr lvl="1"/>
            <a:r>
              <a:rPr lang="en-US" dirty="0">
                <a:solidFill>
                  <a:srgbClr val="FFFFFF"/>
                </a:solidFill>
              </a:rPr>
              <a:t>Guaranteed not to lose events or incorrect</a:t>
            </a:r>
            <a:r>
              <a:rPr lang="en-US">
                <a:solidFill>
                  <a:srgbClr val="FFFFFF"/>
                </a:solidFill>
              </a:rPr>
              <a:t> output</a:t>
            </a:r>
          </a:p>
          <a:p>
            <a:pPr lvl="1"/>
            <a:r>
              <a:rPr lang="en-US">
                <a:solidFill>
                  <a:srgbClr val="FFFFFF"/>
                </a:solidFill>
              </a:rPr>
              <a:t>Preserves event order on per-device basis</a:t>
            </a:r>
          </a:p>
          <a:p>
            <a:pPr lvl="1"/>
            <a:endParaRPr lang="en-US" dirty="0">
              <a:solidFill>
                <a:srgbClr val="FFFFFF"/>
              </a:solidFill>
            </a:endParaRPr>
          </a:p>
          <a:p>
            <a:pPr>
              <a:spcBef>
                <a:spcPts val="2400"/>
              </a:spcBef>
            </a:pPr>
            <a:r>
              <a:rPr lang="en-US">
                <a:solidFill>
                  <a:srgbClr val="FFFFFF"/>
                </a:solidFill>
              </a:rPr>
              <a:t>Guaranteed </a:t>
            </a:r>
            <a:r>
              <a:rPr lang="en-US" dirty="0">
                <a:solidFill>
                  <a:srgbClr val="FFFFFF"/>
                </a:solidFill>
              </a:rPr>
              <a:t>business continuity</a:t>
            </a:r>
          </a:p>
          <a:p>
            <a:pPr lvl="1"/>
            <a:r>
              <a:rPr lang="en-US" dirty="0">
                <a:solidFill>
                  <a:srgbClr val="FFFFFF"/>
                </a:solidFill>
              </a:rPr>
              <a:t>Guaranteed uptime (three nines of availability)</a:t>
            </a:r>
          </a:p>
          <a:p>
            <a:pPr lvl="1"/>
            <a:r>
              <a:rPr lang="en-US" dirty="0">
                <a:solidFill>
                  <a:srgbClr val="FFFFFF"/>
                </a:solidFill>
              </a:rPr>
              <a:t>Auto-recovery from failures </a:t>
            </a:r>
          </a:p>
          <a:p>
            <a:pPr lvl="1"/>
            <a:r>
              <a:rPr lang="en-US" dirty="0">
                <a:solidFill>
                  <a:srgbClr val="FFFFFF"/>
                </a:solidFill>
              </a:rPr>
              <a:t>Built in state management for fast recovery</a:t>
            </a:r>
          </a:p>
        </p:txBody>
      </p:sp>
      <p:sp>
        <p:nvSpPr>
          <p:cNvPr id="10" name="Title 1"/>
          <p:cNvSpPr txBox="1">
            <a:spLocks/>
          </p:cNvSpPr>
          <p:nvPr/>
        </p:nvSpPr>
        <p:spPr>
          <a:xfrm>
            <a:off x="274640" y="295275"/>
            <a:ext cx="5028880" cy="1680204"/>
          </a:xfrm>
          <a:prstGeom prst="rect">
            <a:avLst/>
          </a:prstGeom>
        </p:spPr>
        <p:txBody>
          <a:bodyPr vert="horz" wrap="square" lIns="146304" tIns="91440" rIns="146304" bIns="91440" rtlCol="0" anchor="t">
            <a:spAutoFit/>
          </a:bodyPr>
          <a:lstStyle>
            <a:defPPr>
              <a:defRPr lang="en-US"/>
            </a:defPPr>
            <a:lvl1pPr>
              <a:lnSpc>
                <a:spcPct val="90000"/>
              </a:lnSpc>
              <a:defRPr sz="5400" spc="-102">
                <a:ln w="3175">
                  <a:noFill/>
                </a:ln>
                <a:gradFill>
                  <a:gsLst>
                    <a:gs pos="0">
                      <a:srgbClr val="FFFFFF"/>
                    </a:gs>
                    <a:gs pos="100000">
                      <a:srgbClr val="FFFFFF"/>
                    </a:gs>
                  </a:gsLst>
                  <a:lin ang="5400000" scaled="0"/>
                </a:gradFill>
                <a:latin typeface="+mj-lt"/>
                <a:ea typeface="ＭＳ Ｐゴシック" charset="0"/>
                <a:cs typeface="Segoe UI" pitchFamily="34" charset="0"/>
              </a:defRPr>
            </a:lvl1pPr>
            <a:lvl2pPr>
              <a:lnSpc>
                <a:spcPct val="90000"/>
              </a:lnSpc>
              <a:defRPr sz="5400">
                <a:solidFill>
                  <a:schemeClr val="tx2"/>
                </a:solidFill>
                <a:latin typeface="Segoe UI Light" charset="0"/>
                <a:ea typeface="ＭＳ Ｐゴシック" charset="0"/>
                <a:cs typeface="Segoe UI" charset="0"/>
              </a:defRPr>
            </a:lvl2pPr>
            <a:lvl3pPr>
              <a:lnSpc>
                <a:spcPct val="90000"/>
              </a:lnSpc>
              <a:defRPr sz="5400">
                <a:solidFill>
                  <a:schemeClr val="tx2"/>
                </a:solidFill>
                <a:latin typeface="Segoe UI Light" charset="0"/>
                <a:ea typeface="ＭＳ Ｐゴシック" charset="0"/>
                <a:cs typeface="Segoe UI" charset="0"/>
              </a:defRPr>
            </a:lvl3pPr>
            <a:lvl4pPr>
              <a:lnSpc>
                <a:spcPct val="90000"/>
              </a:lnSpc>
              <a:defRPr sz="5400">
                <a:solidFill>
                  <a:schemeClr val="tx2"/>
                </a:solidFill>
                <a:latin typeface="Segoe UI Light" charset="0"/>
                <a:ea typeface="ＭＳ Ｐゴシック" charset="0"/>
                <a:cs typeface="Segoe UI" charset="0"/>
              </a:defRPr>
            </a:lvl4pPr>
            <a:lvl5pPr>
              <a:lnSpc>
                <a:spcPct val="90000"/>
              </a:lnSpc>
              <a:defRPr sz="5400">
                <a:solidFill>
                  <a:schemeClr val="tx2"/>
                </a:solidFill>
                <a:latin typeface="Segoe UI Light" charset="0"/>
                <a:ea typeface="ＭＳ Ｐゴシック" charset="0"/>
                <a:cs typeface="Segoe UI" charset="0"/>
              </a:defRPr>
            </a:lvl5pPr>
            <a:lvl6pPr marL="4572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1785" fontAlgn="base">
              <a:spcBef>
                <a:spcPct val="0"/>
              </a:spcBef>
              <a:spcAft>
                <a:spcPct val="0"/>
              </a:spcAft>
            </a:pPr>
            <a:r>
              <a:rPr lang="en-US" sz="5399" dirty="0"/>
              <a:t>Mission critical reliability</a:t>
            </a:r>
          </a:p>
        </p:txBody>
      </p:sp>
      <p:pic>
        <p:nvPicPr>
          <p:cNvPr id="3" name="Picture 2"/>
          <p:cNvPicPr>
            <a:picLocks noChangeAspect="1"/>
          </p:cNvPicPr>
          <p:nvPr/>
        </p:nvPicPr>
        <p:blipFill rotWithShape="1">
          <a:blip r:embed="rId3"/>
          <a:srcRect t="-1" b="1176"/>
          <a:stretch/>
        </p:blipFill>
        <p:spPr>
          <a:xfrm>
            <a:off x="1348906" y="2616886"/>
            <a:ext cx="2605708" cy="4377639"/>
          </a:xfrm>
          <a:prstGeom prst="rect">
            <a:avLst/>
          </a:prstGeom>
        </p:spPr>
      </p:pic>
    </p:spTree>
    <p:extLst>
      <p:ext uri="{BB962C8B-B14F-4D97-AF65-F5344CB8AC3E}">
        <p14:creationId xmlns:p14="http://schemas.microsoft.com/office/powerpoint/2010/main" val="233654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1000"/>
                                        <p:tgtEl>
                                          <p:spTgt spid="9">
                                            <p:txEl>
                                              <p:pRg st="4" end="4"/>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fade">
                                      <p:cBhvr>
                                        <p:cTn id="21" dur="1000"/>
                                        <p:tgtEl>
                                          <p:spTgt spid="9">
                                            <p:txEl>
                                              <p:pRg st="5" end="5"/>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fade">
                                      <p:cBhvr>
                                        <p:cTn id="25" dur="1000"/>
                                        <p:tgtEl>
                                          <p:spTgt spid="9">
                                            <p:txEl>
                                              <p:pRg st="6" end="6"/>
                                            </p:txEl>
                                          </p:spTgt>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animEffect transition="in" filter="fade">
                                      <p:cBhvr>
                                        <p:cTn id="29" dur="10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srcRect l="522" t="217" r="1368" b="217"/>
          <a:stretch/>
        </p:blipFill>
        <p:spPr>
          <a:xfrm>
            <a:off x="0" y="-636"/>
            <a:ext cx="5303521" cy="6995161"/>
          </a:xfrm>
          <a:prstGeom prst="rect">
            <a:avLst/>
          </a:prstGeom>
        </p:spPr>
      </p:pic>
      <p:sp>
        <p:nvSpPr>
          <p:cNvPr id="24" name="Text Placeholder 2"/>
          <p:cNvSpPr txBox="1">
            <a:spLocks/>
          </p:cNvSpPr>
          <p:nvPr/>
        </p:nvSpPr>
        <p:spPr bwMode="auto">
          <a:xfrm>
            <a:off x="5578484" y="887000"/>
            <a:ext cx="6857992" cy="592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US" dirty="0">
                <a:solidFill>
                  <a:srgbClr val="FFFFFF"/>
                </a:solidFill>
              </a:rPr>
              <a:t>Elasticity of the cloud for scale up or scale down</a:t>
            </a:r>
          </a:p>
          <a:p>
            <a:pPr lvl="1"/>
            <a:r>
              <a:rPr lang="en-US" dirty="0">
                <a:solidFill>
                  <a:srgbClr val="FFFFFF"/>
                </a:solidFill>
              </a:rPr>
              <a:t>Spin up any number of resources on demand</a:t>
            </a:r>
          </a:p>
          <a:p>
            <a:pPr lvl="1"/>
            <a:r>
              <a:rPr lang="en-US" dirty="0">
                <a:solidFill>
                  <a:srgbClr val="FFFFFF"/>
                </a:solidFill>
              </a:rPr>
              <a:t>Scale from small to large when required</a:t>
            </a:r>
          </a:p>
          <a:p>
            <a:pPr lvl="1"/>
            <a:r>
              <a:rPr lang="en-US" dirty="0">
                <a:solidFill>
                  <a:srgbClr val="FFFFFF"/>
                </a:solidFill>
              </a:rPr>
              <a:t>Distributed, scale-out architecture</a:t>
            </a:r>
          </a:p>
          <a:p>
            <a:pPr lvl="1"/>
            <a:r>
              <a:rPr lang="en-US" dirty="0">
                <a:solidFill>
                  <a:srgbClr val="FFFFFF"/>
                </a:solidFill>
              </a:rPr>
              <a:t>Scale using slider in Azure Portal and not writing code</a:t>
            </a:r>
          </a:p>
          <a:p>
            <a:pPr lvl="1"/>
            <a:endParaRPr lang="en-US" dirty="0">
              <a:solidFill>
                <a:srgbClr val="FFFFFF"/>
              </a:solidFill>
            </a:endParaRPr>
          </a:p>
          <a:p>
            <a:pPr marL="0" lvl="1">
              <a:spcBef>
                <a:spcPts val="2400"/>
              </a:spcBef>
            </a:pPr>
            <a:r>
              <a:rPr lang="en-US" sz="4000" dirty="0">
                <a:solidFill>
                  <a:srgbClr val="FFFFFF"/>
                </a:solidFill>
                <a:latin typeface="Segoe UI Light"/>
                <a:cs typeface="ＭＳ Ｐゴシック" charset="0"/>
              </a:rPr>
              <a:t>Low startup costs</a:t>
            </a:r>
          </a:p>
          <a:p>
            <a:pPr lvl="1"/>
            <a:r>
              <a:rPr lang="en-US" dirty="0">
                <a:solidFill>
                  <a:srgbClr val="FFFFFF"/>
                </a:solidFill>
              </a:rPr>
              <a:t>Provision and run Streaming solution for </a:t>
            </a:r>
            <a:r>
              <a:rPr lang="en-US">
                <a:solidFill>
                  <a:srgbClr val="FFFFFF"/>
                </a:solidFill>
              </a:rPr>
              <a:t>as low </a:t>
            </a:r>
            <a:r>
              <a:rPr lang="en-US" dirty="0">
                <a:solidFill>
                  <a:srgbClr val="FFFFFF"/>
                </a:solidFill>
              </a:rPr>
              <a:t>as $</a:t>
            </a:r>
            <a:r>
              <a:rPr lang="en-US">
                <a:solidFill>
                  <a:srgbClr val="FFFFFF"/>
                </a:solidFill>
              </a:rPr>
              <a:t>25/month </a:t>
            </a:r>
          </a:p>
          <a:p>
            <a:pPr lvl="1"/>
            <a:r>
              <a:rPr lang="en-US">
                <a:solidFill>
                  <a:srgbClr val="FFFFFF"/>
                </a:solidFill>
              </a:rPr>
              <a:t>Pay only for </a:t>
            </a:r>
            <a:r>
              <a:rPr lang="en-US" dirty="0">
                <a:solidFill>
                  <a:srgbClr val="FFFFFF"/>
                </a:solidFill>
              </a:rPr>
              <a:t>the resources you use</a:t>
            </a:r>
          </a:p>
          <a:p>
            <a:pPr lvl="1"/>
            <a:r>
              <a:rPr lang="en-US" dirty="0">
                <a:solidFill>
                  <a:srgbClr val="FFFFFF"/>
                </a:solidFill>
              </a:rPr>
              <a:t>Ability to incrementally add resources</a:t>
            </a:r>
          </a:p>
          <a:p>
            <a:pPr lvl="1"/>
            <a:r>
              <a:rPr lang="en-US" dirty="0">
                <a:solidFill>
                  <a:srgbClr val="FFFFFF"/>
                </a:solidFill>
              </a:rPr>
              <a:t>Reduce costs when business needs changes </a:t>
            </a:r>
          </a:p>
          <a:p>
            <a:pPr lvl="1"/>
            <a:endParaRPr lang="en-US" dirty="0">
              <a:solidFill>
                <a:srgbClr val="FFFFFF"/>
              </a:solidFill>
            </a:endParaRPr>
          </a:p>
        </p:txBody>
      </p:sp>
      <p:sp>
        <p:nvSpPr>
          <p:cNvPr id="25" name="Title 1"/>
          <p:cNvSpPr txBox="1">
            <a:spLocks/>
          </p:cNvSpPr>
          <p:nvPr/>
        </p:nvSpPr>
        <p:spPr>
          <a:xfrm>
            <a:off x="274638" y="295275"/>
            <a:ext cx="5028881" cy="1680204"/>
          </a:xfrm>
          <a:prstGeom prst="rect">
            <a:avLst/>
          </a:prstGeom>
        </p:spPr>
        <p:txBody>
          <a:bodyPr vert="horz" wrap="square" lIns="146304" tIns="91440" rIns="146304" bIns="91440" rtlCol="0" anchor="t">
            <a:spAutoFit/>
          </a:bodyPr>
          <a:lstStyle>
            <a:defPPr>
              <a:defRPr lang="en-US"/>
            </a:defPPr>
            <a:lvl1pPr>
              <a:lnSpc>
                <a:spcPct val="90000"/>
              </a:lnSpc>
              <a:defRPr sz="5400" spc="-102">
                <a:ln w="3175">
                  <a:noFill/>
                </a:ln>
                <a:gradFill>
                  <a:gsLst>
                    <a:gs pos="0">
                      <a:srgbClr val="FFFFFF"/>
                    </a:gs>
                    <a:gs pos="100000">
                      <a:srgbClr val="FFFFFF"/>
                    </a:gs>
                  </a:gsLst>
                  <a:lin ang="5400000" scaled="0"/>
                </a:gradFill>
                <a:latin typeface="+mj-lt"/>
                <a:ea typeface="ＭＳ Ｐゴシック" charset="0"/>
                <a:cs typeface="Segoe UI" pitchFamily="34" charset="0"/>
              </a:defRPr>
            </a:lvl1pPr>
            <a:lvl2pPr>
              <a:lnSpc>
                <a:spcPct val="90000"/>
              </a:lnSpc>
              <a:defRPr sz="5400">
                <a:solidFill>
                  <a:schemeClr val="tx2"/>
                </a:solidFill>
                <a:latin typeface="Segoe UI Light" charset="0"/>
                <a:ea typeface="ＭＳ Ｐゴシック" charset="0"/>
                <a:cs typeface="Segoe UI" charset="0"/>
              </a:defRPr>
            </a:lvl2pPr>
            <a:lvl3pPr>
              <a:lnSpc>
                <a:spcPct val="90000"/>
              </a:lnSpc>
              <a:defRPr sz="5400">
                <a:solidFill>
                  <a:schemeClr val="tx2"/>
                </a:solidFill>
                <a:latin typeface="Segoe UI Light" charset="0"/>
                <a:ea typeface="ＭＳ Ｐゴシック" charset="0"/>
                <a:cs typeface="Segoe UI" charset="0"/>
              </a:defRPr>
            </a:lvl3pPr>
            <a:lvl4pPr>
              <a:lnSpc>
                <a:spcPct val="90000"/>
              </a:lnSpc>
              <a:defRPr sz="5400">
                <a:solidFill>
                  <a:schemeClr val="tx2"/>
                </a:solidFill>
                <a:latin typeface="Segoe UI Light" charset="0"/>
                <a:ea typeface="ＭＳ Ｐゴシック" charset="0"/>
                <a:cs typeface="Segoe UI" charset="0"/>
              </a:defRPr>
            </a:lvl4pPr>
            <a:lvl5pPr>
              <a:lnSpc>
                <a:spcPct val="90000"/>
              </a:lnSpc>
              <a:defRPr sz="5400">
                <a:solidFill>
                  <a:schemeClr val="tx2"/>
                </a:solidFill>
                <a:latin typeface="Segoe UI Light" charset="0"/>
                <a:ea typeface="ＭＳ Ｐゴシック" charset="0"/>
                <a:cs typeface="Segoe UI" charset="0"/>
              </a:defRPr>
            </a:lvl5pPr>
            <a:lvl6pPr marL="4572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defTabSz="931863"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31785" fontAlgn="base">
              <a:spcBef>
                <a:spcPct val="0"/>
              </a:spcBef>
              <a:spcAft>
                <a:spcPct val="0"/>
              </a:spcAft>
            </a:pPr>
            <a:r>
              <a:rPr lang="en-US" sz="5399" dirty="0"/>
              <a:t>No challenges with scale </a:t>
            </a:r>
          </a:p>
        </p:txBody>
      </p:sp>
    </p:spTree>
    <p:extLst>
      <p:ext uri="{BB962C8B-B14F-4D97-AF65-F5344CB8AC3E}">
        <p14:creationId xmlns:p14="http://schemas.microsoft.com/office/powerpoint/2010/main" val="36489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fade">
                                      <p:cBhvr>
                                        <p:cTn id="10" dur="500"/>
                                        <p:tgtEl>
                                          <p:spTgt spid="2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animEffect transition="in" filter="fade">
                                      <p:cBhvr>
                                        <p:cTn id="13" dur="500"/>
                                        <p:tgtEl>
                                          <p:spTgt spid="2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xEl>
                                              <p:pRg st="3" end="3"/>
                                            </p:txEl>
                                          </p:spTgt>
                                        </p:tgtEl>
                                        <p:attrNameLst>
                                          <p:attrName>style.visibility</p:attrName>
                                        </p:attrNameLst>
                                      </p:cBhvr>
                                      <p:to>
                                        <p:strVal val="visible"/>
                                      </p:to>
                                    </p:set>
                                    <p:animEffect transition="in" filter="fade">
                                      <p:cBhvr>
                                        <p:cTn id="16" dur="500"/>
                                        <p:tgtEl>
                                          <p:spTgt spid="2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animEffect transition="in" filter="fade">
                                      <p:cBhvr>
                                        <p:cTn id="19" dur="500"/>
                                        <p:tgtEl>
                                          <p:spTgt spid="2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xEl>
                                              <p:pRg st="6" end="6"/>
                                            </p:txEl>
                                          </p:spTgt>
                                        </p:tgtEl>
                                        <p:attrNameLst>
                                          <p:attrName>style.visibility</p:attrName>
                                        </p:attrNameLst>
                                      </p:cBhvr>
                                      <p:to>
                                        <p:strVal val="visible"/>
                                      </p:to>
                                    </p:set>
                                    <p:animEffect transition="in" filter="fade">
                                      <p:cBhvr>
                                        <p:cTn id="22" dur="500"/>
                                        <p:tgtEl>
                                          <p:spTgt spid="24">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7" end="7"/>
                                            </p:txEl>
                                          </p:spTgt>
                                        </p:tgtEl>
                                        <p:attrNameLst>
                                          <p:attrName>style.visibility</p:attrName>
                                        </p:attrNameLst>
                                      </p:cBhvr>
                                      <p:to>
                                        <p:strVal val="visible"/>
                                      </p:to>
                                    </p:set>
                                    <p:animEffect transition="in" filter="fade">
                                      <p:cBhvr>
                                        <p:cTn id="25" dur="500"/>
                                        <p:tgtEl>
                                          <p:spTgt spid="24">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xEl>
                                              <p:pRg st="8" end="8"/>
                                            </p:txEl>
                                          </p:spTgt>
                                        </p:tgtEl>
                                        <p:attrNameLst>
                                          <p:attrName>style.visibility</p:attrName>
                                        </p:attrNameLst>
                                      </p:cBhvr>
                                      <p:to>
                                        <p:strVal val="visible"/>
                                      </p:to>
                                    </p:set>
                                    <p:animEffect transition="in" filter="fade">
                                      <p:cBhvr>
                                        <p:cTn id="28" dur="500"/>
                                        <p:tgtEl>
                                          <p:spTgt spid="24">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xEl>
                                              <p:pRg st="9" end="9"/>
                                            </p:txEl>
                                          </p:spTgt>
                                        </p:tgtEl>
                                        <p:attrNameLst>
                                          <p:attrName>style.visibility</p:attrName>
                                        </p:attrNameLst>
                                      </p:cBhvr>
                                      <p:to>
                                        <p:strVal val="visible"/>
                                      </p:to>
                                    </p:set>
                                    <p:animEffect transition="in" filter="fade">
                                      <p:cBhvr>
                                        <p:cTn id="31" dur="500"/>
                                        <p:tgtEl>
                                          <p:spTgt spid="24">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xEl>
                                              <p:pRg st="10" end="10"/>
                                            </p:txEl>
                                          </p:spTgt>
                                        </p:tgtEl>
                                        <p:attrNameLst>
                                          <p:attrName>style.visibility</p:attrName>
                                        </p:attrNameLst>
                                      </p:cBhvr>
                                      <p:to>
                                        <p:strVal val="visible"/>
                                      </p:to>
                                    </p:set>
                                    <p:animEffect transition="in" filter="fade">
                                      <p:cBhvr>
                                        <p:cTn id="34" dur="500"/>
                                        <p:tgtEl>
                                          <p:spTgt spid="2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5847" r="1539"/>
          <a:stretch/>
        </p:blipFill>
        <p:spPr>
          <a:xfrm>
            <a:off x="8229599" y="2857189"/>
            <a:ext cx="3931920" cy="3383280"/>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1047" r="9379"/>
          <a:stretch/>
        </p:blipFill>
        <p:spPr>
          <a:xfrm>
            <a:off x="274320" y="2857189"/>
            <a:ext cx="3931920" cy="3383280"/>
          </a:xfrm>
          <a:prstGeom prst="rect">
            <a:avLst/>
          </a:prstGeom>
        </p:spPr>
      </p:pic>
      <p:pic>
        <p:nvPicPr>
          <p:cNvPr id="16" name="Picture 2" descr="C:\Users\v-abb\Dropbox\SQL Server 14\Hybrid IT Image_no people.jp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harpenSoften amount="50000"/>
                    </a14:imgEffect>
                    <a14:imgEffect>
                      <a14:brightnessContrast bright="-11000" contrast="43000"/>
                    </a14:imgEffect>
                  </a14:imgLayer>
                </a14:imgProps>
              </a:ext>
              <a:ext uri="{28A0092B-C50C-407E-A947-70E740481C1C}">
                <a14:useLocalDpi xmlns:a14="http://schemas.microsoft.com/office/drawing/2010/main" val="0"/>
              </a:ext>
            </a:extLst>
          </a:blip>
          <a:srcRect r="23147" b="2631"/>
          <a:stretch/>
        </p:blipFill>
        <p:spPr bwMode="auto">
          <a:xfrm>
            <a:off x="4251961" y="2857187"/>
            <a:ext cx="3931920" cy="3383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547688" y="293688"/>
            <a:ext cx="11888787" cy="919162"/>
          </a:xfrm>
        </p:spPr>
        <p:txBody>
          <a:bodyPr/>
          <a:lstStyle/>
          <a:p>
            <a:r>
              <a:rPr lang="en-US" dirty="0"/>
              <a:t>Introducing stream analytics</a:t>
            </a:r>
          </a:p>
        </p:txBody>
      </p:sp>
      <p:sp>
        <p:nvSpPr>
          <p:cNvPr id="7" name="Rectangle 6"/>
          <p:cNvSpPr>
            <a:spLocks/>
          </p:cNvSpPr>
          <p:nvPr>
            <p:custDataLst>
              <p:tags r:id="rId1"/>
            </p:custDataLst>
          </p:nvPr>
        </p:nvSpPr>
        <p:spPr bwMode="auto">
          <a:xfrm>
            <a:off x="4251961" y="1668484"/>
            <a:ext cx="3931920" cy="11887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fontAlgn="base">
              <a:lnSpc>
                <a:spcPct val="90000"/>
              </a:lnSpc>
              <a:spcBef>
                <a:spcPct val="0"/>
              </a:spcBef>
              <a:spcAft>
                <a:spcPct val="0"/>
              </a:spcAft>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229601" y="1668484"/>
            <a:ext cx="3931920" cy="1188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fontAlgn="base">
              <a:lnSpc>
                <a:spcPct val="90000"/>
              </a:lnSpc>
              <a:spcBef>
                <a:spcPct val="0"/>
              </a:spcBef>
              <a:spcAft>
                <a:spcPct val="0"/>
              </a:spcAft>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74321" y="1668484"/>
            <a:ext cx="3931920"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207" fontAlgn="base">
              <a:lnSpc>
                <a:spcPct val="90000"/>
              </a:lnSpc>
              <a:spcBef>
                <a:spcPct val="0"/>
              </a:spcBef>
              <a:spcAft>
                <a:spcPct val="0"/>
              </a:spcAft>
            </a:pP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Fully managed </a:t>
            </a:r>
            <a:b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br>
            <a:r>
              <a:rPr lang="en-US" sz="3200" dirty="0">
                <a:gradFill flip="none" rotWithShape="1">
                  <a:gsLst>
                    <a:gs pos="0">
                      <a:srgbClr val="FFFFFF"/>
                    </a:gs>
                    <a:gs pos="100000">
                      <a:srgbClr val="FFFFFF"/>
                    </a:gs>
                  </a:gsLst>
                  <a:lin ang="5400000" scaled="0"/>
                  <a:tileRect/>
                </a:gradFill>
                <a:latin typeface="Segoe UI Light"/>
                <a:ea typeface="Segoe UI" pitchFamily="34" charset="0"/>
                <a:cs typeface="Segoe UI" pitchFamily="34" charset="0"/>
              </a:rPr>
              <a:t>real-time analytics</a:t>
            </a:r>
          </a:p>
        </p:txBody>
      </p:sp>
      <p:sp>
        <p:nvSpPr>
          <p:cNvPr id="15" name="Rectangle 14"/>
          <p:cNvSpPr/>
          <p:nvPr/>
        </p:nvSpPr>
        <p:spPr bwMode="auto">
          <a:xfrm>
            <a:off x="4251961" y="1668484"/>
            <a:ext cx="3931920" cy="4572000"/>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274321" y="1668484"/>
            <a:ext cx="3931920" cy="4572000"/>
          </a:xfrm>
          <a:prstGeom prst="rect">
            <a:avLst/>
          </a:prstGeom>
          <a:solidFill>
            <a:schemeClr val="bg1">
              <a:alpha val="7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3175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4294967295"/>
          </p:nvPr>
        </p:nvSpPr>
        <p:spPr>
          <a:xfrm>
            <a:off x="6507464" y="6260"/>
            <a:ext cx="5903886" cy="7986802"/>
          </a:xfrm>
        </p:spPr>
        <p:txBody>
          <a:bodyPr/>
          <a:lstStyle/>
          <a:p>
            <a:pPr marL="0" indent="0">
              <a:buNone/>
            </a:pPr>
            <a:r>
              <a:rPr lang="en-US" dirty="0">
                <a:solidFill>
                  <a:schemeClr val="tx1"/>
                </a:solidFill>
              </a:rPr>
              <a:t>Decrease bar to create Stream Processing Solutions via SQL-like Language</a:t>
            </a:r>
          </a:p>
          <a:p>
            <a:pPr marL="0" indent="0">
              <a:buNone/>
            </a:pPr>
            <a:r>
              <a:rPr lang="en-US" sz="2400" dirty="0">
                <a:solidFill>
                  <a:schemeClr val="tx1"/>
                </a:solidFill>
              </a:rPr>
              <a:t>Easily filter, project, aggregate, join streams, add static data with streaming data, detect patterns or lack of patterns with a few lines of SQL</a:t>
            </a:r>
          </a:p>
          <a:p>
            <a:pPr marL="0" indent="0">
              <a:buNone/>
            </a:pPr>
            <a:r>
              <a:rPr lang="en-US" sz="2400" dirty="0">
                <a:solidFill>
                  <a:schemeClr val="tx1"/>
                </a:solidFill>
              </a:rPr>
              <a:t>Built-in temporal semantics</a:t>
            </a:r>
            <a:endParaRPr lang="en-US" sz="1400" dirty="0">
              <a:solidFill>
                <a:schemeClr val="tx1"/>
              </a:solidFill>
              <a:cs typeface="ＭＳ Ｐゴシック" charset="0"/>
            </a:endParaRPr>
          </a:p>
          <a:p>
            <a:pPr marL="0" indent="0">
              <a:buNone/>
            </a:pPr>
            <a:endParaRPr lang="en-US" sz="1400" dirty="0">
              <a:solidFill>
                <a:schemeClr val="tx1"/>
              </a:solidFill>
              <a:cs typeface="ＭＳ Ｐゴシック" charset="0"/>
            </a:endParaRPr>
          </a:p>
          <a:p>
            <a:pPr marL="0" indent="0">
              <a:buNone/>
            </a:pPr>
            <a:r>
              <a:rPr lang="en-US" dirty="0">
                <a:solidFill>
                  <a:schemeClr val="tx1"/>
                </a:solidFill>
                <a:latin typeface="+mj-lt"/>
                <a:cs typeface="ＭＳ Ｐゴシック" charset="0"/>
              </a:rPr>
              <a:t>Development and debugging experience through Azure Portal</a:t>
            </a:r>
          </a:p>
          <a:p>
            <a:pPr marL="0" indent="0">
              <a:buNone/>
            </a:pPr>
            <a:r>
              <a:rPr lang="en-US" sz="2400" dirty="0">
                <a:solidFill>
                  <a:schemeClr val="tx1"/>
                </a:solidFill>
              </a:rPr>
              <a:t>Manage out-of-order events &amp; actions on late arriving events via configurations</a:t>
            </a:r>
          </a:p>
          <a:p>
            <a:pPr marL="0" indent="0">
              <a:buNone/>
            </a:pPr>
            <a:endParaRPr lang="en-US" sz="1400" dirty="0">
              <a:solidFill>
                <a:schemeClr val="tx1"/>
              </a:solidFill>
              <a:cs typeface="ＭＳ Ｐゴシック" charset="0"/>
            </a:endParaRPr>
          </a:p>
          <a:p>
            <a:pPr marL="0" indent="0">
              <a:buNone/>
            </a:pPr>
            <a:endParaRPr lang="en-US" sz="1400" dirty="0">
              <a:solidFill>
                <a:schemeClr val="tx1"/>
              </a:solidFill>
              <a:cs typeface="ＭＳ Ｐゴシック" charset="0"/>
            </a:endParaRPr>
          </a:p>
          <a:p>
            <a:pPr marL="0" indent="0">
              <a:buNone/>
            </a:pPr>
            <a:endParaRPr lang="en-US" sz="1400" dirty="0">
              <a:solidFill>
                <a:schemeClr val="tx1"/>
              </a:solidFill>
              <a:cs typeface="ＭＳ Ｐゴシック" charset="0"/>
            </a:endParaRPr>
          </a:p>
          <a:p>
            <a:pPr lvl="1"/>
            <a:endParaRPr lang="en-US" sz="1800" dirty="0">
              <a:solidFill>
                <a:schemeClr val="tx1"/>
              </a:solidFill>
            </a:endParaRPr>
          </a:p>
        </p:txBody>
      </p:sp>
      <p:sp>
        <p:nvSpPr>
          <p:cNvPr id="2" name="Title 1"/>
          <p:cNvSpPr>
            <a:spLocks noGrp="1"/>
          </p:cNvSpPr>
          <p:nvPr>
            <p:ph type="title" idx="4294967295"/>
          </p:nvPr>
        </p:nvSpPr>
        <p:spPr>
          <a:xfrm>
            <a:off x="0" y="419368"/>
            <a:ext cx="5853082" cy="918712"/>
          </a:xfrm>
        </p:spPr>
        <p:txBody>
          <a:bodyPr/>
          <a:lstStyle/>
          <a:p>
            <a:r>
              <a:rPr lang="en-US" dirty="0">
                <a:solidFill>
                  <a:schemeClr val="tx1"/>
                </a:solidFill>
              </a:rPr>
              <a:t>Rapid Development</a:t>
            </a:r>
          </a:p>
        </p:txBody>
      </p:sp>
      <p:sp>
        <p:nvSpPr>
          <p:cNvPr id="8" name="Rectangle 7"/>
          <p:cNvSpPr/>
          <p:nvPr/>
        </p:nvSpPr>
        <p:spPr bwMode="auto">
          <a:xfrm>
            <a:off x="1" y="1"/>
            <a:ext cx="6218237" cy="6994525"/>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64" y="2027352"/>
            <a:ext cx="5715000" cy="3810000"/>
          </a:xfrm>
          <a:prstGeom prst="rect">
            <a:avLst/>
          </a:prstGeom>
        </p:spPr>
      </p:pic>
      <p:sp>
        <p:nvSpPr>
          <p:cNvPr id="6" name="Title 1"/>
          <p:cNvSpPr txBox="1">
            <a:spLocks/>
          </p:cNvSpPr>
          <p:nvPr/>
        </p:nvSpPr>
        <p:spPr>
          <a:xfrm>
            <a:off x="273844" y="419581"/>
            <a:ext cx="5852955" cy="917575"/>
          </a:xfrm>
          <a:prstGeom prst="rect">
            <a:avLst/>
          </a:prstGeom>
        </p:spPr>
        <p:txBody>
          <a:bodyPr/>
          <a:lstStyle>
            <a:lvl1pPr algn="l" defTabSz="699463" rtl="0" eaLnBrk="1" latinLnBrk="0" hangingPunct="1">
              <a:lnSpc>
                <a:spcPct val="90000"/>
              </a:lnSpc>
              <a:spcBef>
                <a:spcPct val="0"/>
              </a:spcBef>
              <a:buNone/>
              <a:defRPr lang="en-US" sz="4049"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399">
                <a:solidFill>
                  <a:srgbClr val="FFFFFF"/>
                </a:solidFill>
              </a:rPr>
              <a:t>Rapid Development</a:t>
            </a:r>
          </a:p>
        </p:txBody>
      </p:sp>
    </p:spTree>
    <p:extLst>
      <p:ext uri="{BB962C8B-B14F-4D97-AF65-F5344CB8AC3E}">
        <p14:creationId xmlns:p14="http://schemas.microsoft.com/office/powerpoint/2010/main" val="26031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1"/>
            <a:ext cx="5669602"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5" fontAlgn="base">
              <a:lnSpc>
                <a:spcPct val="90000"/>
              </a:lnSpc>
              <a:spcBef>
                <a:spcPct val="0"/>
              </a:spcBef>
              <a:spcAft>
                <a:spcPct val="0"/>
              </a:spcAft>
            </a:pPr>
            <a:endParaRPr lang="en-US" sz="2000" dirty="0" err="1">
              <a:gradFill>
                <a:gsLst>
                  <a:gs pos="0">
                    <a:srgbClr val="FFFFFF"/>
                  </a:gs>
                  <a:gs pos="100000">
                    <a:srgbClr val="FFFFFF"/>
                  </a:gs>
                </a:gsLst>
                <a:lin ang="5400000" scaled="1"/>
              </a:gradFill>
              <a:ea typeface="Segoe UI" pitchFamily="34" charset="0"/>
              <a:cs typeface="Segoe UI" pitchFamily="34" charset="0"/>
            </a:endParaRPr>
          </a:p>
        </p:txBody>
      </p:sp>
      <p:sp>
        <p:nvSpPr>
          <p:cNvPr id="2" name="Title 1"/>
          <p:cNvSpPr>
            <a:spLocks noGrp="1"/>
          </p:cNvSpPr>
          <p:nvPr>
            <p:ph type="title" idx="4294967295"/>
          </p:nvPr>
        </p:nvSpPr>
        <p:spPr>
          <a:xfrm>
            <a:off x="195308" y="142268"/>
            <a:ext cx="11890329" cy="916594"/>
          </a:xfrm>
        </p:spPr>
        <p:txBody>
          <a:bodyPr/>
          <a:lstStyle/>
          <a:p>
            <a:r>
              <a:rPr lang="en-US" dirty="0">
                <a:gradFill>
                  <a:gsLst>
                    <a:gs pos="0">
                      <a:srgbClr val="FFFFFF"/>
                    </a:gs>
                    <a:gs pos="100000">
                      <a:srgbClr val="FFFFFF"/>
                    </a:gs>
                  </a:gsLst>
                  <a:lin ang="5400000" scaled="0"/>
                </a:gradFill>
              </a:rPr>
              <a:t>Scheduling and </a:t>
            </a:r>
            <a:br>
              <a:rPr lang="en-US" dirty="0">
                <a:gradFill>
                  <a:gsLst>
                    <a:gs pos="0">
                      <a:srgbClr val="FFFFFF"/>
                    </a:gs>
                    <a:gs pos="100000">
                      <a:srgbClr val="FFFFFF"/>
                    </a:gs>
                  </a:gsLst>
                  <a:lin ang="5400000" scaled="0"/>
                </a:gradFill>
              </a:rPr>
            </a:br>
            <a:r>
              <a:rPr lang="en-US" dirty="0">
                <a:gradFill>
                  <a:gsLst>
                    <a:gs pos="0">
                      <a:srgbClr val="FFFFFF"/>
                    </a:gs>
                    <a:gs pos="100000">
                      <a:srgbClr val="FFFFFF"/>
                    </a:gs>
                  </a:gsLst>
                  <a:lin ang="5400000" scaled="0"/>
                </a:gradFill>
              </a:rPr>
              <a:t>monitoring built in </a:t>
            </a:r>
          </a:p>
        </p:txBody>
      </p:sp>
      <p:sp>
        <p:nvSpPr>
          <p:cNvPr id="7" name="Text Placeholder 6"/>
          <p:cNvSpPr>
            <a:spLocks noGrp="1"/>
          </p:cNvSpPr>
          <p:nvPr>
            <p:ph type="body" sz="quarter" idx="4294967295"/>
          </p:nvPr>
        </p:nvSpPr>
        <p:spPr>
          <a:xfrm>
            <a:off x="5669604" y="504043"/>
            <a:ext cx="6766872" cy="1883593"/>
          </a:xfrm>
        </p:spPr>
        <p:txBody>
          <a:bodyPr/>
          <a:lstStyle/>
          <a:p>
            <a:pPr marL="0" indent="0">
              <a:buNone/>
            </a:pPr>
            <a:r>
              <a:rPr lang="en-US" dirty="0"/>
              <a:t>Built-in monitoring </a:t>
            </a:r>
          </a:p>
          <a:p>
            <a:pPr marL="342872" lvl="1" indent="0">
              <a:buNone/>
            </a:pPr>
            <a:r>
              <a:rPr lang="en-US" dirty="0"/>
              <a:t>View your system’s performance at a glance</a:t>
            </a:r>
          </a:p>
          <a:p>
            <a:pPr marL="342872" lvl="1" indent="0">
              <a:buNone/>
            </a:pPr>
            <a:r>
              <a:rPr lang="en-US" dirty="0"/>
              <a:t>Help you find the cost-optimal way of deployment</a:t>
            </a:r>
          </a:p>
        </p:txBody>
      </p:sp>
      <p:pic>
        <p:nvPicPr>
          <p:cNvPr id="5" name="Picture 4"/>
          <p:cNvPicPr>
            <a:picLocks noChangeAspect="1"/>
          </p:cNvPicPr>
          <p:nvPr/>
        </p:nvPicPr>
        <p:blipFill rotWithShape="1">
          <a:blip r:embed="rId2"/>
          <a:srcRect b="3401"/>
          <a:stretch/>
        </p:blipFill>
        <p:spPr>
          <a:xfrm>
            <a:off x="6247166" y="2885461"/>
            <a:ext cx="5611748" cy="400538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42" y="2520840"/>
            <a:ext cx="4726452" cy="3150967"/>
          </a:xfrm>
          <a:prstGeom prst="rect">
            <a:avLst/>
          </a:prstGeom>
        </p:spPr>
      </p:pic>
    </p:spTree>
    <p:extLst>
      <p:ext uri="{BB962C8B-B14F-4D97-AF65-F5344CB8AC3E}">
        <p14:creationId xmlns:p14="http://schemas.microsoft.com/office/powerpoint/2010/main" val="310053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10034" y="1232003"/>
            <a:ext cx="7132314" cy="5008460"/>
          </a:xfrm>
          <a:prstGeom prst="rect">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547688" y="215899"/>
            <a:ext cx="11888787" cy="1223963"/>
          </a:xfrm>
        </p:spPr>
        <p:txBody>
          <a:bodyPr/>
          <a:lstStyle/>
          <a:p>
            <a:r>
              <a:rPr lang="en-US" dirty="0">
                <a:solidFill>
                  <a:schemeClr val="tx1"/>
                </a:solidFill>
              </a:rPr>
              <a:t>End-to-End Architecture Overview</a:t>
            </a:r>
          </a:p>
        </p:txBody>
      </p:sp>
      <p:sp>
        <p:nvSpPr>
          <p:cNvPr id="110" name="TextBox 109"/>
          <p:cNvSpPr txBox="1"/>
          <p:nvPr/>
        </p:nvSpPr>
        <p:spPr>
          <a:xfrm>
            <a:off x="759235" y="6325409"/>
            <a:ext cx="1294200" cy="313932"/>
          </a:xfrm>
          <a:prstGeom prst="rect">
            <a:avLst/>
          </a:prstGeom>
          <a:noFill/>
        </p:spPr>
        <p:txBody>
          <a:bodyPr wrap="none" lIns="0" tIns="0" rIns="0" bIns="0" rtlCol="0">
            <a:spAutoFit/>
          </a:bodyPr>
          <a:lstStyle/>
          <a:p>
            <a:r>
              <a:rPr lang="en-US" sz="2040" spc="-71" dirty="0">
                <a:solidFill>
                  <a:srgbClr val="FFFFFF"/>
                </a:solidFill>
              </a:rPr>
              <a:t>Data Source</a:t>
            </a:r>
          </a:p>
        </p:txBody>
      </p:sp>
      <p:sp>
        <p:nvSpPr>
          <p:cNvPr id="111" name="TextBox 110"/>
          <p:cNvSpPr txBox="1"/>
          <p:nvPr/>
        </p:nvSpPr>
        <p:spPr>
          <a:xfrm>
            <a:off x="3726262" y="6325409"/>
            <a:ext cx="724942" cy="313932"/>
          </a:xfrm>
          <a:prstGeom prst="rect">
            <a:avLst/>
          </a:prstGeom>
          <a:noFill/>
        </p:spPr>
        <p:txBody>
          <a:bodyPr wrap="none" lIns="0" tIns="0" rIns="0" bIns="0" rtlCol="0">
            <a:spAutoFit/>
          </a:bodyPr>
          <a:lstStyle/>
          <a:p>
            <a:r>
              <a:rPr lang="en-US" sz="2040" spc="-71" dirty="0">
                <a:solidFill>
                  <a:srgbClr val="FFFFFF"/>
                </a:solidFill>
              </a:rPr>
              <a:t>Collect</a:t>
            </a:r>
          </a:p>
        </p:txBody>
      </p:sp>
      <p:sp>
        <p:nvSpPr>
          <p:cNvPr id="112" name="TextBox 111"/>
          <p:cNvSpPr txBox="1"/>
          <p:nvPr/>
        </p:nvSpPr>
        <p:spPr>
          <a:xfrm>
            <a:off x="5814682" y="6325409"/>
            <a:ext cx="856966" cy="313932"/>
          </a:xfrm>
          <a:prstGeom prst="rect">
            <a:avLst/>
          </a:prstGeom>
          <a:noFill/>
        </p:spPr>
        <p:txBody>
          <a:bodyPr wrap="none" lIns="0" tIns="0" rIns="0" bIns="0" rtlCol="0">
            <a:spAutoFit/>
          </a:bodyPr>
          <a:lstStyle/>
          <a:p>
            <a:r>
              <a:rPr lang="en-US" sz="2040" b="1" spc="-71" dirty="0">
                <a:solidFill>
                  <a:srgbClr val="FFFFFF"/>
                </a:solidFill>
              </a:rPr>
              <a:t>Process</a:t>
            </a:r>
          </a:p>
        </p:txBody>
      </p:sp>
      <p:sp>
        <p:nvSpPr>
          <p:cNvPr id="113" name="TextBox 112"/>
          <p:cNvSpPr txBox="1"/>
          <p:nvPr/>
        </p:nvSpPr>
        <p:spPr>
          <a:xfrm>
            <a:off x="10384580" y="6325409"/>
            <a:ext cx="1019895" cy="313932"/>
          </a:xfrm>
          <a:prstGeom prst="rect">
            <a:avLst/>
          </a:prstGeom>
          <a:noFill/>
        </p:spPr>
        <p:txBody>
          <a:bodyPr wrap="none" lIns="0" tIns="0" rIns="0" bIns="0" rtlCol="0">
            <a:spAutoFit/>
          </a:bodyPr>
          <a:lstStyle/>
          <a:p>
            <a:r>
              <a:rPr lang="en-US" sz="2040" spc="-71" dirty="0">
                <a:solidFill>
                  <a:srgbClr val="FFFFFF"/>
                </a:solidFill>
              </a:rPr>
              <a:t>Consume</a:t>
            </a:r>
          </a:p>
        </p:txBody>
      </p:sp>
      <p:sp>
        <p:nvSpPr>
          <p:cNvPr id="114" name="TextBox 113"/>
          <p:cNvSpPr txBox="1"/>
          <p:nvPr/>
        </p:nvSpPr>
        <p:spPr>
          <a:xfrm>
            <a:off x="8063488" y="6325409"/>
            <a:ext cx="734625" cy="313932"/>
          </a:xfrm>
          <a:prstGeom prst="rect">
            <a:avLst/>
          </a:prstGeom>
          <a:noFill/>
        </p:spPr>
        <p:txBody>
          <a:bodyPr wrap="none" lIns="0" tIns="0" rIns="0" bIns="0" rtlCol="0">
            <a:spAutoFit/>
          </a:bodyPr>
          <a:lstStyle/>
          <a:p>
            <a:r>
              <a:rPr lang="en-US" sz="2040" spc="-71" dirty="0">
                <a:solidFill>
                  <a:srgbClr val="FFFFFF"/>
                </a:solidFill>
              </a:rPr>
              <a:t>Deliver</a:t>
            </a:r>
          </a:p>
        </p:txBody>
      </p:sp>
      <p:sp>
        <p:nvSpPr>
          <p:cNvPr id="46" name="Rectangle 45"/>
          <p:cNvSpPr/>
          <p:nvPr/>
        </p:nvSpPr>
        <p:spPr bwMode="auto">
          <a:xfrm>
            <a:off x="3251958" y="2731247"/>
            <a:ext cx="1678686" cy="1451816"/>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9" rIns="46619" bIns="93236" numCol="1" spcCol="0" rtlCol="0" fromWordArt="0" anchor="t" anchorCtr="0" forceAA="0" compatLnSpc="1">
            <a:prstTxWarp prst="textNoShape">
              <a:avLst/>
            </a:prstTxWarp>
            <a:noAutofit/>
          </a:bodyPr>
          <a:lstStyle/>
          <a:p>
            <a:pPr defTabSz="931932" fontAlgn="base">
              <a:spcBef>
                <a:spcPct val="0"/>
              </a:spcBef>
              <a:spcAft>
                <a:spcPct val="0"/>
              </a:spcAft>
            </a:pPr>
            <a:r>
              <a:rPr lang="en-US" sz="1873" dirty="0">
                <a:solidFill>
                  <a:srgbClr val="FFFFFF"/>
                </a:solidFill>
                <a:latin typeface="Segoe UI Light"/>
                <a:ea typeface="Segoe UI" pitchFamily="34" charset="0"/>
                <a:cs typeface="Segoe UI" pitchFamily="34" charset="0"/>
              </a:rPr>
              <a:t>Event Inputs</a:t>
            </a:r>
            <a:endParaRPr lang="en-US" sz="1224" dirty="0">
              <a:solidFill>
                <a:srgbClr val="FFFFFF"/>
              </a:solidFill>
              <a:latin typeface="Segoe UI Light"/>
              <a:ea typeface="Segoe UI" pitchFamily="34" charset="0"/>
              <a:cs typeface="Segoe UI" pitchFamily="34" charset="0"/>
            </a:endParaRPr>
          </a:p>
          <a:p>
            <a:pPr marL="174847" indent="-174847" defTabSz="931932" fontAlgn="base">
              <a:spcBef>
                <a:spcPct val="0"/>
              </a:spcBef>
              <a:spcAft>
                <a:spcPct val="0"/>
              </a:spcAft>
              <a:buFontTx/>
              <a:buChar char="-"/>
            </a:pPr>
            <a:r>
              <a:rPr lang="en-US" sz="1224" dirty="0">
                <a:solidFill>
                  <a:srgbClr val="FFFFFF"/>
                </a:solidFill>
                <a:ea typeface="Segoe UI" pitchFamily="34" charset="0"/>
                <a:cs typeface="Segoe UI" pitchFamily="34" charset="0"/>
              </a:rPr>
              <a:t>Event Hub</a:t>
            </a:r>
          </a:p>
          <a:p>
            <a:pPr marL="174847" indent="-174847" defTabSz="931932" fontAlgn="base">
              <a:spcBef>
                <a:spcPct val="0"/>
              </a:spcBef>
              <a:spcAft>
                <a:spcPct val="0"/>
              </a:spcAft>
              <a:buFontTx/>
              <a:buChar char="-"/>
            </a:pPr>
            <a:r>
              <a:rPr lang="en-US" sz="1224" dirty="0">
                <a:solidFill>
                  <a:srgbClr val="FFFFFF"/>
                </a:solidFill>
                <a:ea typeface="Segoe UI" pitchFamily="34" charset="0"/>
                <a:cs typeface="Segoe UI" pitchFamily="34" charset="0"/>
              </a:rPr>
              <a:t>Azure Blob</a:t>
            </a:r>
          </a:p>
        </p:txBody>
      </p:sp>
      <p:sp>
        <p:nvSpPr>
          <p:cNvPr id="47" name="Rectangle 46"/>
          <p:cNvSpPr/>
          <p:nvPr/>
        </p:nvSpPr>
        <p:spPr bwMode="auto">
          <a:xfrm>
            <a:off x="5447504" y="2034202"/>
            <a:ext cx="1678686" cy="3977660"/>
          </a:xfrm>
          <a:prstGeom prst="rect">
            <a:avLst/>
          </a:prstGeom>
          <a:solidFill>
            <a:schemeClr val="accent3">
              <a:lumMod val="40000"/>
              <a:lumOff val="6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9" rIns="46619" bIns="93236" numCol="1" spcCol="0" rtlCol="0" fromWordArt="0" anchor="t" anchorCtr="0" forceAA="0" compatLnSpc="1">
            <a:prstTxWarp prst="textNoShape">
              <a:avLst/>
            </a:prstTxWarp>
            <a:noAutofit/>
          </a:bodyPr>
          <a:lstStyle/>
          <a:p>
            <a:r>
              <a:rPr lang="en-US" sz="1873" b="1" dirty="0">
                <a:solidFill>
                  <a:srgbClr val="FFFFFF"/>
                </a:solidFill>
                <a:latin typeface="Segoe UI Light"/>
                <a:ea typeface="Segoe UI" pitchFamily="34" charset="0"/>
                <a:cs typeface="Segoe UI" pitchFamily="34" charset="0"/>
              </a:rPr>
              <a:t>Transform</a:t>
            </a:r>
            <a:endParaRPr lang="en-US" sz="1224" b="1" dirty="0">
              <a:solidFill>
                <a:srgbClr val="FFFFFF"/>
              </a:solidFill>
              <a:latin typeface="Segoe UI Light"/>
              <a:ea typeface="Segoe UI" pitchFamily="34" charset="0"/>
              <a:cs typeface="Segoe UI" pitchFamily="34" charset="0"/>
            </a:endParaRPr>
          </a:p>
          <a:p>
            <a:pPr marL="174847" indent="-174847">
              <a:buFontTx/>
              <a:buChar char="-"/>
            </a:pPr>
            <a:r>
              <a:rPr lang="en-US" sz="1224" dirty="0">
                <a:solidFill>
                  <a:srgbClr val="FFFFFF"/>
                </a:solidFill>
                <a:ea typeface="Segoe UI" pitchFamily="34" charset="0"/>
                <a:cs typeface="Segoe UI" pitchFamily="34" charset="0"/>
              </a:rPr>
              <a:t>Temporal joins</a:t>
            </a:r>
          </a:p>
          <a:p>
            <a:pPr marL="174847" indent="-174847">
              <a:buFontTx/>
              <a:buChar char="-"/>
            </a:pPr>
            <a:r>
              <a:rPr lang="en-US" sz="1224" dirty="0">
                <a:solidFill>
                  <a:srgbClr val="FFFFFF"/>
                </a:solidFill>
                <a:ea typeface="Segoe UI" pitchFamily="34" charset="0"/>
                <a:cs typeface="Segoe UI" pitchFamily="34" charset="0"/>
              </a:rPr>
              <a:t>Filter</a:t>
            </a:r>
          </a:p>
          <a:p>
            <a:pPr marL="174847" indent="-174847">
              <a:buFontTx/>
              <a:buChar char="-"/>
            </a:pPr>
            <a:r>
              <a:rPr lang="en-US" sz="1224" dirty="0">
                <a:solidFill>
                  <a:srgbClr val="FFFFFF"/>
                </a:solidFill>
                <a:ea typeface="Segoe UI" pitchFamily="34" charset="0"/>
                <a:cs typeface="Segoe UI" pitchFamily="34" charset="0"/>
              </a:rPr>
              <a:t>Aggregates</a:t>
            </a:r>
          </a:p>
          <a:p>
            <a:pPr marL="174847" indent="-174847">
              <a:buFontTx/>
              <a:buChar char="-"/>
            </a:pPr>
            <a:r>
              <a:rPr lang="en-US" sz="1224" dirty="0">
                <a:solidFill>
                  <a:srgbClr val="FFFFFF"/>
                </a:solidFill>
                <a:ea typeface="Segoe UI" pitchFamily="34" charset="0"/>
                <a:cs typeface="Segoe UI" pitchFamily="34" charset="0"/>
              </a:rPr>
              <a:t>Projections</a:t>
            </a:r>
          </a:p>
          <a:p>
            <a:pPr marL="174847" indent="-174847">
              <a:buFontTx/>
              <a:buChar char="-"/>
            </a:pPr>
            <a:r>
              <a:rPr lang="en-US" sz="1224" dirty="0">
                <a:solidFill>
                  <a:srgbClr val="FFFFFF"/>
                </a:solidFill>
                <a:ea typeface="Segoe UI" pitchFamily="34" charset="0"/>
                <a:cs typeface="Segoe UI" pitchFamily="34" charset="0"/>
              </a:rPr>
              <a:t>Windows</a:t>
            </a:r>
          </a:p>
          <a:p>
            <a:pPr marL="174847" indent="-174847">
              <a:buFontTx/>
              <a:buChar char="-"/>
            </a:pPr>
            <a:r>
              <a:rPr lang="en-US" sz="1224" dirty="0">
                <a:solidFill>
                  <a:srgbClr val="FFFFFF"/>
                </a:solidFill>
                <a:ea typeface="Segoe UI" pitchFamily="34" charset="0"/>
                <a:cs typeface="Segoe UI" pitchFamily="34" charset="0"/>
              </a:rPr>
              <a:t>Etc.</a:t>
            </a:r>
          </a:p>
          <a:p>
            <a:endParaRPr lang="en-US" sz="1224" dirty="0">
              <a:solidFill>
                <a:srgbClr val="FFFFFF"/>
              </a:solidFill>
              <a:ea typeface="Segoe UI" pitchFamily="34" charset="0"/>
              <a:cs typeface="Segoe UI" pitchFamily="34" charset="0"/>
            </a:endParaRPr>
          </a:p>
          <a:p>
            <a:r>
              <a:rPr lang="en-US" sz="1873" b="1" dirty="0">
                <a:solidFill>
                  <a:srgbClr val="FFFFFF"/>
                </a:solidFill>
                <a:latin typeface="Segoe UI Light"/>
                <a:ea typeface="Segoe UI" pitchFamily="34" charset="0"/>
                <a:cs typeface="Segoe UI" pitchFamily="34" charset="0"/>
              </a:rPr>
              <a:t>Enrich</a:t>
            </a:r>
            <a:endParaRPr lang="en-US" sz="1224" b="1" dirty="0">
              <a:solidFill>
                <a:srgbClr val="FFFFFF"/>
              </a:solidFill>
              <a:latin typeface="Segoe UI Light"/>
              <a:ea typeface="Segoe UI" pitchFamily="34" charset="0"/>
              <a:cs typeface="Segoe UI" pitchFamily="34" charset="0"/>
            </a:endParaRPr>
          </a:p>
          <a:p>
            <a:endParaRPr lang="en-US" sz="1224" dirty="0">
              <a:solidFill>
                <a:srgbClr val="FFFFFF"/>
              </a:solidFill>
              <a:ea typeface="Segoe UI" pitchFamily="34" charset="0"/>
              <a:cs typeface="Segoe UI" pitchFamily="34" charset="0"/>
            </a:endParaRPr>
          </a:p>
          <a:p>
            <a:r>
              <a:rPr lang="en-US" sz="1873" b="1" dirty="0">
                <a:solidFill>
                  <a:srgbClr val="FFFFFF"/>
                </a:solidFill>
                <a:latin typeface="Segoe UI Light"/>
                <a:ea typeface="Segoe UI" pitchFamily="34" charset="0"/>
                <a:cs typeface="Segoe UI" pitchFamily="34" charset="0"/>
              </a:rPr>
              <a:t>Correlate</a:t>
            </a:r>
            <a:endParaRPr lang="en-US" sz="1224" b="1" dirty="0">
              <a:solidFill>
                <a:srgbClr val="FFFFFF"/>
              </a:solidFill>
              <a:latin typeface="Segoe UI Light"/>
              <a:ea typeface="Segoe UI" pitchFamily="34" charset="0"/>
              <a:cs typeface="Segoe UI" pitchFamily="34" charset="0"/>
            </a:endParaRPr>
          </a:p>
          <a:p>
            <a:endParaRPr lang="en-US" sz="1224" b="1" dirty="0">
              <a:solidFill>
                <a:srgbClr val="FFFFFF"/>
              </a:solidFill>
              <a:ea typeface="Segoe UI" pitchFamily="34" charset="0"/>
              <a:cs typeface="Segoe UI" pitchFamily="34" charset="0"/>
            </a:endParaRPr>
          </a:p>
          <a:p>
            <a:endParaRPr lang="en-US" sz="1224" dirty="0">
              <a:solidFill>
                <a:srgbClr val="FFFFFF"/>
              </a:solidFill>
              <a:ea typeface="Segoe UI" pitchFamily="34" charset="0"/>
              <a:cs typeface="Segoe UI" pitchFamily="34" charset="0"/>
            </a:endParaRPr>
          </a:p>
          <a:p>
            <a:endParaRPr lang="en-US" sz="1224" dirty="0">
              <a:solidFill>
                <a:srgbClr val="FFFFFF"/>
              </a:solidFill>
              <a:ea typeface="Segoe UI" pitchFamily="34" charset="0"/>
              <a:cs typeface="Segoe UI" pitchFamily="34" charset="0"/>
            </a:endParaRPr>
          </a:p>
          <a:p>
            <a:endParaRPr lang="en-US" sz="1224" dirty="0">
              <a:solidFill>
                <a:srgbClr val="FFFFFF"/>
              </a:solidFill>
              <a:ea typeface="Segoe UI" pitchFamily="34" charset="0"/>
              <a:cs typeface="Segoe UI" pitchFamily="34" charset="0"/>
            </a:endParaRPr>
          </a:p>
        </p:txBody>
      </p:sp>
      <p:grpSp>
        <p:nvGrpSpPr>
          <p:cNvPr id="52" name="Group 51"/>
          <p:cNvGrpSpPr/>
          <p:nvPr/>
        </p:nvGrpSpPr>
        <p:grpSpPr>
          <a:xfrm>
            <a:off x="756802" y="2784158"/>
            <a:ext cx="1398904" cy="1398904"/>
            <a:chOff x="751136" y="3525713"/>
            <a:chExt cx="1371600" cy="1371600"/>
          </a:xfrm>
        </p:grpSpPr>
        <p:sp>
          <p:nvSpPr>
            <p:cNvPr id="128" name="Rectangle 127"/>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9"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3922" tIns="41961" rIns="83922" bIns="41961" numCol="1" anchor="t" anchorCtr="0" compatLnSpc="1">
              <a:prstTxWarp prst="textNoShape">
                <a:avLst/>
              </a:prstTxWarp>
            </a:bodyPr>
            <a:lstStyle/>
            <a:p>
              <a:endParaRPr lang="en-US" sz="1632">
                <a:solidFill>
                  <a:srgbClr val="000000"/>
                </a:solidFill>
              </a:endParaRPr>
            </a:p>
          </p:txBody>
        </p:sp>
        <p:sp>
          <p:nvSpPr>
            <p:cNvPr id="10"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p:spPr>
          <p:txBody>
            <a:bodyPr vert="horz" wrap="square" lIns="93236" tIns="46619" rIns="93236" bIns="46619" numCol="1" anchor="t" anchorCtr="0" compatLnSpc="1">
              <a:prstTxWarp prst="textNoShape">
                <a:avLst/>
              </a:prstTxWarp>
            </a:bodyPr>
            <a:lstStyle/>
            <a:p>
              <a:endParaRPr lang="en-US" sz="1835">
                <a:solidFill>
                  <a:srgbClr val="000000"/>
                </a:solidFill>
              </a:endParaRPr>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7" name="TextBox 16"/>
            <p:cNvSpPr txBox="1"/>
            <p:nvPr/>
          </p:nvSpPr>
          <p:spPr>
            <a:xfrm>
              <a:off x="1558218" y="4307955"/>
              <a:ext cx="368285" cy="369353"/>
            </a:xfrm>
            <a:prstGeom prst="rect">
              <a:avLst/>
            </a:prstGeom>
            <a:noFill/>
          </p:spPr>
          <p:txBody>
            <a:bodyPr wrap="none" lIns="0" tIns="0" rIns="0" bIns="0" rtlCol="0">
              <a:spAutoFit/>
            </a:bodyPr>
            <a:lstStyle/>
            <a:p>
              <a:r>
                <a:rPr lang="en-US" sz="2448" spc="-71"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2448" spc="-71" dirty="0">
                <a:gradFill>
                  <a:gsLst>
                    <a:gs pos="2917">
                      <a:srgbClr val="FFFFFF"/>
                    </a:gs>
                    <a:gs pos="30000">
                      <a:srgbClr val="FFFFFF"/>
                    </a:gs>
                  </a:gsLst>
                  <a:lin ang="5400000" scaled="0"/>
                </a:gradFill>
              </a:endParaRPr>
            </a:p>
          </p:txBody>
        </p:sp>
      </p:grpSp>
      <p:sp>
        <p:nvSpPr>
          <p:cNvPr id="64" name="Rectangle 63"/>
          <p:cNvSpPr/>
          <p:nvPr/>
        </p:nvSpPr>
        <p:spPr bwMode="auto">
          <a:xfrm>
            <a:off x="7599804" y="1482319"/>
            <a:ext cx="1678686" cy="2876935"/>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9" rIns="46619" bIns="93236" numCol="1" spcCol="0" rtlCol="0" fromWordArt="0" anchor="t" anchorCtr="0" forceAA="0" compatLnSpc="1">
            <a:prstTxWarp prst="textNoShape">
              <a:avLst/>
            </a:prstTxWarp>
            <a:noAutofit/>
          </a:bodyPr>
          <a:lstStyle/>
          <a:p>
            <a:pPr defTabSz="931932" fontAlgn="base">
              <a:spcBef>
                <a:spcPct val="0"/>
              </a:spcBef>
              <a:spcAft>
                <a:spcPct val="0"/>
              </a:spcAft>
            </a:pPr>
            <a:r>
              <a:rPr lang="en-US" sz="1873" dirty="0">
                <a:solidFill>
                  <a:srgbClr val="FFFFFF"/>
                </a:solidFill>
                <a:latin typeface="Segoe UI Light"/>
                <a:ea typeface="Segoe UI" pitchFamily="34" charset="0"/>
                <a:cs typeface="Segoe UI" pitchFamily="34" charset="0"/>
              </a:rPr>
              <a:t>Outputs</a:t>
            </a:r>
          </a:p>
          <a:p>
            <a:pPr marL="174847" indent="-174847" defTabSz="931932" fontAlgn="base">
              <a:spcBef>
                <a:spcPct val="0"/>
              </a:spcBef>
              <a:spcAft>
                <a:spcPct val="0"/>
              </a:spcAft>
              <a:buFontTx/>
              <a:buChar char="-"/>
            </a:pPr>
            <a:r>
              <a:rPr lang="en-US" sz="1224" dirty="0">
                <a:solidFill>
                  <a:srgbClr val="FFFFFF"/>
                </a:solidFill>
                <a:ea typeface="Segoe UI" pitchFamily="34" charset="0"/>
                <a:cs typeface="Segoe UI" pitchFamily="34" charset="0"/>
              </a:rPr>
              <a:t>SQL Azure</a:t>
            </a:r>
          </a:p>
          <a:p>
            <a:pPr marL="174847" indent="-174847" defTabSz="931932" fontAlgn="base">
              <a:spcBef>
                <a:spcPct val="0"/>
              </a:spcBef>
              <a:spcAft>
                <a:spcPct val="0"/>
              </a:spcAft>
              <a:buFontTx/>
              <a:buChar char="-"/>
            </a:pPr>
            <a:r>
              <a:rPr lang="en-US" sz="1224" dirty="0">
                <a:solidFill>
                  <a:srgbClr val="FFFFFF"/>
                </a:solidFill>
                <a:ea typeface="Segoe UI" pitchFamily="34" charset="0"/>
                <a:cs typeface="Segoe UI" pitchFamily="34" charset="0"/>
              </a:rPr>
              <a:t>Azure Blobs</a:t>
            </a:r>
          </a:p>
          <a:p>
            <a:pPr marL="174847" indent="-174847" defTabSz="931932" fontAlgn="base">
              <a:spcBef>
                <a:spcPct val="0"/>
              </a:spcBef>
              <a:spcAft>
                <a:spcPct val="0"/>
              </a:spcAft>
              <a:buFontTx/>
              <a:buChar char="-"/>
            </a:pPr>
            <a:r>
              <a:rPr lang="en-US" sz="1224" dirty="0">
                <a:solidFill>
                  <a:srgbClr val="FFFFFF"/>
                </a:solidFill>
                <a:ea typeface="Segoe UI" pitchFamily="34" charset="0"/>
                <a:cs typeface="Segoe UI" pitchFamily="34" charset="0"/>
              </a:rPr>
              <a:t>Event Hub</a:t>
            </a:r>
          </a:p>
          <a:p>
            <a:pPr defTabSz="931932" fontAlgn="base">
              <a:spcBef>
                <a:spcPct val="0"/>
              </a:spcBef>
              <a:spcAft>
                <a:spcPct val="0"/>
              </a:spcAft>
            </a:pPr>
            <a:endParaRPr lang="en-US" sz="1224" dirty="0">
              <a:solidFill>
                <a:srgbClr val="FFFFFF"/>
              </a:solidFill>
              <a:latin typeface="Segoe UI Light"/>
              <a:ea typeface="Segoe UI" pitchFamily="34" charset="0"/>
              <a:cs typeface="Segoe UI" pitchFamily="34" charset="0"/>
            </a:endParaRPr>
          </a:p>
        </p:txBody>
      </p:sp>
      <p:cxnSp>
        <p:nvCxnSpPr>
          <p:cNvPr id="84" name="Straight Arrow Connector 83"/>
          <p:cNvCxnSpPr/>
          <p:nvPr/>
        </p:nvCxnSpPr>
        <p:spPr>
          <a:xfrm>
            <a:off x="2187146" y="3361644"/>
            <a:ext cx="1053023" cy="7825"/>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7177138" y="4955833"/>
            <a:ext cx="3016375"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177138" y="2127819"/>
            <a:ext cx="422667"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58" name="Group 2"/>
          <p:cNvGrpSpPr/>
          <p:nvPr/>
        </p:nvGrpSpPr>
        <p:grpSpPr>
          <a:xfrm>
            <a:off x="10238623" y="4439774"/>
            <a:ext cx="1398904" cy="1398904"/>
            <a:chOff x="10036323" y="4353113"/>
            <a:chExt cx="1371600" cy="1371600"/>
          </a:xfrm>
        </p:grpSpPr>
        <p:sp>
          <p:nvSpPr>
            <p:cNvPr id="130" name="Rectangle 3"/>
            <p:cNvSpPr/>
            <p:nvPr/>
          </p:nvSpPr>
          <p:spPr bwMode="auto">
            <a:xfrm>
              <a:off x="10036323" y="4353113"/>
              <a:ext cx="1371600" cy="1371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5" name="TextBox 5"/>
            <p:cNvSpPr txBox="1"/>
            <p:nvPr/>
          </p:nvSpPr>
          <p:spPr>
            <a:xfrm>
              <a:off x="10379458" y="4368150"/>
              <a:ext cx="726635" cy="10155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6731" spc="-71"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6731" spc="-71" dirty="0">
                <a:gradFill>
                  <a:gsLst>
                    <a:gs pos="2917">
                      <a:srgbClr val="FFFFFF"/>
                    </a:gs>
                    <a:gs pos="30000">
                      <a:srgbClr val="FFFFFF"/>
                    </a:gs>
                  </a:gsLst>
                  <a:lin ang="5400000" scaled="0"/>
                </a:gradFill>
              </a:endParaRPr>
            </a:p>
          </p:txBody>
        </p:sp>
      </p:grpSp>
      <p:grpSp>
        <p:nvGrpSpPr>
          <p:cNvPr id="57" name="Group 12"/>
          <p:cNvGrpSpPr/>
          <p:nvPr/>
        </p:nvGrpSpPr>
        <p:grpSpPr>
          <a:xfrm>
            <a:off x="10238623" y="2961045"/>
            <a:ext cx="1398904" cy="1398905"/>
            <a:chOff x="10036323" y="2761666"/>
            <a:chExt cx="1371600" cy="1371600"/>
          </a:xfrm>
        </p:grpSpPr>
        <p:sp>
          <p:nvSpPr>
            <p:cNvPr id="63" name="Rectangle 13"/>
            <p:cNvSpPr/>
            <p:nvPr/>
          </p:nvSpPr>
          <p:spPr bwMode="auto">
            <a:xfrm>
              <a:off x="10036323" y="2761666"/>
              <a:ext cx="1371600" cy="1371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5" name="TextBox 14"/>
            <p:cNvSpPr txBox="1"/>
            <p:nvPr/>
          </p:nvSpPr>
          <p:spPr>
            <a:xfrm>
              <a:off x="10150240" y="2840902"/>
              <a:ext cx="1152407" cy="1231282"/>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r>
                <a:rPr lang="en-US" sz="1632" spc="-71" dirty="0">
                  <a:gradFill>
                    <a:gsLst>
                      <a:gs pos="2917">
                        <a:srgbClr val="FFFFFF"/>
                      </a:gs>
                      <a:gs pos="30000">
                        <a:srgbClr val="FFFFFF"/>
                      </a:gs>
                    </a:gsLst>
                    <a:lin ang="5400000" scaled="0"/>
                  </a:gradFill>
                </a:rPr>
                <a:t>BI </a:t>
              </a:r>
              <a:br>
                <a:rPr lang="en-US" sz="1632" spc="-71" dirty="0">
                  <a:gradFill>
                    <a:gsLst>
                      <a:gs pos="2917">
                        <a:srgbClr val="FFFFFF"/>
                      </a:gs>
                      <a:gs pos="30000">
                        <a:srgbClr val="FFFFFF"/>
                      </a:gs>
                    </a:gsLst>
                    <a:lin ang="5400000" scaled="0"/>
                  </a:gradFill>
                </a:rPr>
              </a:br>
              <a:r>
                <a:rPr lang="en-US" sz="1632" spc="-71" dirty="0">
                  <a:gradFill>
                    <a:gsLst>
                      <a:gs pos="2917">
                        <a:srgbClr val="FFFFFF"/>
                      </a:gs>
                      <a:gs pos="30000">
                        <a:srgbClr val="FFFFFF"/>
                      </a:gs>
                    </a:gsLst>
                    <a:lin ang="5400000" scaled="0"/>
                  </a:gradFill>
                </a:rPr>
                <a:t>Dashboards</a:t>
              </a:r>
            </a:p>
            <a:p>
              <a:endParaRPr lang="en-US" sz="1632" spc="-71" dirty="0">
                <a:gradFill>
                  <a:gsLst>
                    <a:gs pos="2917">
                      <a:srgbClr val="FFFFFF"/>
                    </a:gs>
                    <a:gs pos="30000">
                      <a:srgbClr val="FFFFFF"/>
                    </a:gs>
                  </a:gsLst>
                  <a:lin ang="5400000" scaled="0"/>
                </a:gradFill>
              </a:endParaRPr>
            </a:p>
            <a:p>
              <a:r>
                <a:rPr lang="en-US" sz="1632" spc="-71" dirty="0">
                  <a:gradFill>
                    <a:gsLst>
                      <a:gs pos="2917">
                        <a:srgbClr val="FFFFFF"/>
                      </a:gs>
                      <a:gs pos="30000">
                        <a:srgbClr val="FFFFFF"/>
                      </a:gs>
                    </a:gsLst>
                    <a:lin ang="5400000" scaled="0"/>
                  </a:gradFill>
                </a:rPr>
                <a:t>Predictive Analytics</a:t>
              </a:r>
            </a:p>
          </p:txBody>
        </p:sp>
      </p:grpSp>
      <p:grpSp>
        <p:nvGrpSpPr>
          <p:cNvPr id="100" name="Group 99"/>
          <p:cNvGrpSpPr/>
          <p:nvPr/>
        </p:nvGrpSpPr>
        <p:grpSpPr>
          <a:xfrm>
            <a:off x="10226835" y="1482319"/>
            <a:ext cx="1398904" cy="1398904"/>
            <a:chOff x="751136" y="3525713"/>
            <a:chExt cx="1371600" cy="1371600"/>
          </a:xfrm>
        </p:grpSpPr>
        <p:sp>
          <p:nvSpPr>
            <p:cNvPr id="101" name="Rectangle 100"/>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02"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3922" tIns="41961" rIns="83922" bIns="41961" numCol="1" anchor="t" anchorCtr="0" compatLnSpc="1">
              <a:prstTxWarp prst="textNoShape">
                <a:avLst/>
              </a:prstTxWarp>
            </a:bodyPr>
            <a:lstStyle/>
            <a:p>
              <a:endParaRPr lang="en-US" sz="1632">
                <a:solidFill>
                  <a:srgbClr val="000000"/>
                </a:solidFill>
              </a:endParaRPr>
            </a:p>
          </p:txBody>
        </p:sp>
        <p:sp>
          <p:nvSpPr>
            <p:cNvPr id="103"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p:spPr>
          <p:txBody>
            <a:bodyPr vert="horz" wrap="square" lIns="93236" tIns="46619" rIns="93236" bIns="46619" numCol="1" anchor="t" anchorCtr="0" compatLnSpc="1">
              <a:prstTxWarp prst="textNoShape">
                <a:avLst/>
              </a:prstTxWarp>
            </a:bodyPr>
            <a:lstStyle/>
            <a:p>
              <a:endParaRPr lang="en-US" sz="1835">
                <a:solidFill>
                  <a:srgbClr val="000000"/>
                </a:solidFill>
              </a:endParaRPr>
            </a:p>
          </p:txBody>
        </p:sp>
        <p:pic>
          <p:nvPicPr>
            <p:cNvPr id="104" name="Picture 10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05" name="TextBox 104"/>
            <p:cNvSpPr txBox="1"/>
            <p:nvPr/>
          </p:nvSpPr>
          <p:spPr>
            <a:xfrm>
              <a:off x="1558218" y="4307955"/>
              <a:ext cx="368285" cy="369353"/>
            </a:xfrm>
            <a:prstGeom prst="rect">
              <a:avLst/>
            </a:prstGeom>
            <a:noFill/>
          </p:spPr>
          <p:txBody>
            <a:bodyPr wrap="none" lIns="0" tIns="0" rIns="0" bIns="0" rtlCol="0">
              <a:spAutoFit/>
            </a:bodyPr>
            <a:lstStyle/>
            <a:p>
              <a:r>
                <a:rPr lang="en-US" sz="2448" spc="-71" dirty="0">
                  <a:gradFill>
                    <a:gsLst>
                      <a:gs pos="2917">
                        <a:srgbClr val="FFFFFF"/>
                      </a:gs>
                      <a:gs pos="30000">
                        <a:srgbClr val="FFFFFF"/>
                      </a:gs>
                    </a:gsLst>
                    <a:lin ang="5400000" scaled="0"/>
                  </a:gradFill>
                  <a:latin typeface="Segoe UI Symbol" panose="020B0502040204020203" pitchFamily="34" charset="0"/>
                  <a:ea typeface="Segoe UI Symbol" panose="020B0502040204020203" pitchFamily="34" charset="0"/>
                </a:rPr>
                <a:t></a:t>
              </a:r>
              <a:endParaRPr lang="en-US" sz="2448" spc="-71" dirty="0">
                <a:gradFill>
                  <a:gsLst>
                    <a:gs pos="2917">
                      <a:srgbClr val="FFFFFF"/>
                    </a:gs>
                    <a:gs pos="30000">
                      <a:srgbClr val="FFFFFF"/>
                    </a:gs>
                  </a:gsLst>
                  <a:lin ang="5400000" scaled="0"/>
                </a:gradFill>
              </a:endParaRPr>
            </a:p>
          </p:txBody>
        </p:sp>
      </p:grpSp>
      <p:sp>
        <p:nvSpPr>
          <p:cNvPr id="59" name="Rectangle 58"/>
          <p:cNvSpPr/>
          <p:nvPr/>
        </p:nvSpPr>
        <p:spPr>
          <a:xfrm>
            <a:off x="10325122" y="5255563"/>
            <a:ext cx="715389" cy="469103"/>
          </a:xfrm>
          <a:prstGeom prst="rect">
            <a:avLst/>
          </a:prstGeom>
        </p:spPr>
        <p:txBody>
          <a:bodyPr wrap="none">
            <a:spAutoFit/>
          </a:bodyPr>
          <a:lstStyle/>
          <a:p>
            <a:r>
              <a:rPr lang="en-US" sz="1224" dirty="0">
                <a:solidFill>
                  <a:srgbClr val="FFFFFF"/>
                </a:solidFill>
              </a:rPr>
              <a:t>Azure</a:t>
            </a:r>
          </a:p>
          <a:p>
            <a:r>
              <a:rPr lang="en-US" sz="1224" dirty="0">
                <a:solidFill>
                  <a:srgbClr val="FFFFFF"/>
                </a:solidFill>
              </a:rPr>
              <a:t>Storage</a:t>
            </a:r>
          </a:p>
        </p:txBody>
      </p:sp>
      <p:sp>
        <p:nvSpPr>
          <p:cNvPr id="70" name="TextBox 69"/>
          <p:cNvSpPr txBox="1"/>
          <p:nvPr/>
        </p:nvSpPr>
        <p:spPr>
          <a:xfrm>
            <a:off x="3000601" y="1696478"/>
            <a:ext cx="1779595" cy="878959"/>
          </a:xfrm>
          <a:prstGeom prst="rect">
            <a:avLst/>
          </a:prstGeom>
          <a:noFill/>
        </p:spPr>
        <p:txBody>
          <a:bodyPr wrap="square" lIns="0" tIns="0" rIns="0" bIns="0" rtlCol="0">
            <a:spAutoFit/>
          </a:bodyPr>
          <a:lstStyle/>
          <a:p>
            <a:pPr marL="285726" indent="-285726">
              <a:buFont typeface="Arial" panose="020B0604020202020204" pitchFamily="34" charset="0"/>
              <a:buChar char="•"/>
            </a:pPr>
            <a:r>
              <a:rPr lang="en-US" sz="1428" spc="-71" dirty="0">
                <a:solidFill>
                  <a:srgbClr val="FFFFFF"/>
                </a:solidFill>
              </a:rPr>
              <a:t>Temporal Semantics</a:t>
            </a:r>
          </a:p>
          <a:p>
            <a:pPr marL="285726" indent="-285726">
              <a:buFont typeface="Arial" panose="020B0604020202020204" pitchFamily="34" charset="0"/>
              <a:buChar char="•"/>
            </a:pPr>
            <a:r>
              <a:rPr lang="en-US" sz="1428" spc="-71" dirty="0">
                <a:solidFill>
                  <a:srgbClr val="FFFFFF"/>
                </a:solidFill>
              </a:rPr>
              <a:t>Guaranteed delivery</a:t>
            </a:r>
          </a:p>
          <a:p>
            <a:pPr marL="285726" indent="-285726">
              <a:buFont typeface="Arial" panose="020B0604020202020204" pitchFamily="34" charset="0"/>
              <a:buChar char="•"/>
            </a:pPr>
            <a:r>
              <a:rPr lang="en-US" sz="1428" spc="-71" dirty="0">
                <a:solidFill>
                  <a:srgbClr val="FFFFFF"/>
                </a:solidFill>
              </a:rPr>
              <a:t>Guaranteed up time </a:t>
            </a:r>
          </a:p>
          <a:p>
            <a:pPr marL="285726" indent="-285726">
              <a:buFont typeface="Arial" panose="020B0604020202020204" pitchFamily="34" charset="0"/>
              <a:buChar char="•"/>
            </a:pPr>
            <a:endParaRPr lang="en-US" sz="1428" spc="-71" dirty="0">
              <a:solidFill>
                <a:srgbClr val="FFFFFF"/>
              </a:solidFill>
            </a:endParaRPr>
          </a:p>
        </p:txBody>
      </p:sp>
      <p:sp>
        <p:nvSpPr>
          <p:cNvPr id="8" name="Rectangle 7"/>
          <p:cNvSpPr/>
          <p:nvPr/>
        </p:nvSpPr>
        <p:spPr>
          <a:xfrm>
            <a:off x="2637579" y="1227968"/>
            <a:ext cx="2563715" cy="400110"/>
          </a:xfrm>
          <a:prstGeom prst="rect">
            <a:avLst/>
          </a:prstGeom>
        </p:spPr>
        <p:txBody>
          <a:bodyPr wrap="none">
            <a:spAutoFit/>
          </a:bodyPr>
          <a:lstStyle/>
          <a:p>
            <a:r>
              <a:rPr lang="en-US" sz="2000" spc="-71" dirty="0">
                <a:solidFill>
                  <a:srgbClr val="68217A">
                    <a:lumMod val="20000"/>
                    <a:lumOff val="80000"/>
                  </a:srgbClr>
                </a:solidFill>
              </a:rPr>
              <a:t>Azure Stream Analytics</a:t>
            </a:r>
            <a:endParaRPr lang="en-US" sz="2000" dirty="0">
              <a:solidFill>
                <a:srgbClr val="68217A">
                  <a:lumMod val="20000"/>
                  <a:lumOff val="80000"/>
                </a:srgbClr>
              </a:solidFill>
            </a:endParaRPr>
          </a:p>
        </p:txBody>
      </p:sp>
      <p:sp>
        <p:nvSpPr>
          <p:cNvPr id="60" name="Rectangle 59"/>
          <p:cNvSpPr/>
          <p:nvPr/>
        </p:nvSpPr>
        <p:spPr bwMode="auto">
          <a:xfrm>
            <a:off x="3248809" y="4560046"/>
            <a:ext cx="1676315" cy="1451816"/>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9" rIns="46619" bIns="93236" numCol="1" spcCol="0" rtlCol="0" fromWordArt="0" anchor="t" anchorCtr="0" forceAA="0" compatLnSpc="1">
            <a:prstTxWarp prst="textNoShape">
              <a:avLst/>
            </a:prstTxWarp>
            <a:noAutofit/>
          </a:bodyPr>
          <a:lstStyle/>
          <a:p>
            <a:pPr defTabSz="931932" fontAlgn="base">
              <a:spcBef>
                <a:spcPct val="0"/>
              </a:spcBef>
              <a:spcAft>
                <a:spcPct val="0"/>
              </a:spcAft>
            </a:pPr>
            <a:r>
              <a:rPr lang="en-US" sz="1873" dirty="0">
                <a:solidFill>
                  <a:srgbClr val="FFFFFF"/>
                </a:solidFill>
                <a:latin typeface="Segoe UI Light"/>
                <a:ea typeface="Segoe UI" pitchFamily="34" charset="0"/>
                <a:cs typeface="Segoe UI" pitchFamily="34" charset="0"/>
              </a:rPr>
              <a:t>Reference Data</a:t>
            </a:r>
            <a:endParaRPr lang="en-US" sz="1224" dirty="0">
              <a:solidFill>
                <a:srgbClr val="FFFFFF"/>
              </a:solidFill>
              <a:latin typeface="Segoe UI Light"/>
              <a:ea typeface="Segoe UI" pitchFamily="34" charset="0"/>
              <a:cs typeface="Segoe UI" pitchFamily="34" charset="0"/>
            </a:endParaRPr>
          </a:p>
          <a:p>
            <a:pPr marL="174847" indent="-174847" defTabSz="931932" fontAlgn="base">
              <a:spcBef>
                <a:spcPct val="0"/>
              </a:spcBef>
              <a:spcAft>
                <a:spcPct val="0"/>
              </a:spcAft>
              <a:buFontTx/>
              <a:buChar char="-"/>
            </a:pPr>
            <a:r>
              <a:rPr lang="en-US" sz="1224">
                <a:solidFill>
                  <a:srgbClr val="FFFFFF"/>
                </a:solidFill>
                <a:ea typeface="Segoe UI" pitchFamily="34" charset="0"/>
                <a:cs typeface="Segoe UI" pitchFamily="34" charset="0"/>
              </a:rPr>
              <a:t>Azure Blob</a:t>
            </a:r>
            <a:endParaRPr lang="en-US" sz="1224" dirty="0">
              <a:solidFill>
                <a:srgbClr val="FFFFFF"/>
              </a:solidFill>
              <a:ea typeface="Segoe UI" pitchFamily="34" charset="0"/>
              <a:cs typeface="Segoe UI" pitchFamily="34" charset="0"/>
            </a:endParaRPr>
          </a:p>
        </p:txBody>
      </p:sp>
      <p:cxnSp>
        <p:nvCxnSpPr>
          <p:cNvPr id="49" name="Straight Arrow Connector 48"/>
          <p:cNvCxnSpPr/>
          <p:nvPr/>
        </p:nvCxnSpPr>
        <p:spPr>
          <a:xfrm>
            <a:off x="9319682" y="2127819"/>
            <a:ext cx="873833"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957372" y="3350483"/>
            <a:ext cx="422667"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957372" y="5255562"/>
            <a:ext cx="422667" cy="0"/>
          </a:xfrm>
          <a:prstGeom prst="straightConnector1">
            <a:avLst/>
          </a:prstGeom>
          <a:ln w="38100" cmpd="sng">
            <a:solidFill>
              <a:schemeClr val="tx2">
                <a:lumMod val="20000"/>
                <a:lumOff val="80000"/>
              </a:schemeClr>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3695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295C-EF92-4719-83A3-8CF040DCB806}"/>
              </a:ext>
            </a:extLst>
          </p:cNvPr>
          <p:cNvSpPr>
            <a:spLocks noGrp="1"/>
          </p:cNvSpPr>
          <p:nvPr>
            <p:ph type="title"/>
          </p:nvPr>
        </p:nvSpPr>
        <p:spPr/>
        <p:txBody>
          <a:bodyPr/>
          <a:lstStyle/>
          <a:p>
            <a:r>
              <a:rPr lang="en-IN" dirty="0"/>
              <a:t>Stream Analytics: Hands on</a:t>
            </a:r>
          </a:p>
        </p:txBody>
      </p:sp>
      <p:sp>
        <p:nvSpPr>
          <p:cNvPr id="3" name="Text Placeholder 2">
            <a:extLst>
              <a:ext uri="{FF2B5EF4-FFF2-40B4-BE49-F238E27FC236}">
                <a16:creationId xmlns:a16="http://schemas.microsoft.com/office/drawing/2014/main" id="{5E21F6F7-DAE7-47CA-882A-FC2573BAB9C3}"/>
              </a:ext>
            </a:extLst>
          </p:cNvPr>
          <p:cNvSpPr>
            <a:spLocks noGrp="1"/>
          </p:cNvSpPr>
          <p:nvPr>
            <p:ph type="body" sz="quarter" idx="10"/>
          </p:nvPr>
        </p:nvSpPr>
        <p:spPr>
          <a:xfrm>
            <a:off x="274638" y="1212850"/>
            <a:ext cx="11887200" cy="738664"/>
          </a:xfrm>
        </p:spPr>
        <p:txBody>
          <a:bodyPr/>
          <a:lstStyle/>
          <a:p>
            <a:pPr marL="571500" indent="-571500">
              <a:buFont typeface="Arial" panose="020B0604020202020204" pitchFamily="34" charset="0"/>
              <a:buChar char="•"/>
            </a:pPr>
            <a:endParaRPr lang="en-IN" dirty="0"/>
          </a:p>
        </p:txBody>
      </p:sp>
    </p:spTree>
    <p:extLst>
      <p:ext uri="{BB962C8B-B14F-4D97-AF65-F5344CB8AC3E}">
        <p14:creationId xmlns:p14="http://schemas.microsoft.com/office/powerpoint/2010/main" val="23713979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2577A-C6A2-433B-B6EF-7368EE345E0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4339E67-B45C-400D-805D-248F92920619}"/>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263380029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AE3972-7EB4-4F7B-945D-613280C0FF51}"/>
              </a:ext>
            </a:extLst>
          </p:cNvPr>
          <p:cNvPicPr>
            <a:picLocks noChangeAspect="1"/>
          </p:cNvPicPr>
          <p:nvPr/>
        </p:nvPicPr>
        <p:blipFill>
          <a:blip r:embed="rId2"/>
          <a:stretch>
            <a:fillRect/>
          </a:stretch>
        </p:blipFill>
        <p:spPr>
          <a:xfrm>
            <a:off x="1503882" y="-1"/>
            <a:ext cx="9428710" cy="6994525"/>
          </a:xfrm>
          <a:prstGeom prst="rect">
            <a:avLst/>
          </a:prstGeom>
        </p:spPr>
      </p:pic>
    </p:spTree>
    <p:extLst>
      <p:ext uri="{BB962C8B-B14F-4D97-AF65-F5344CB8AC3E}">
        <p14:creationId xmlns:p14="http://schemas.microsoft.com/office/powerpoint/2010/main" val="148370114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0B0B00-5C0F-4BC0-8405-24EEBA58E826}"/>
              </a:ext>
            </a:extLst>
          </p:cNvPr>
          <p:cNvPicPr>
            <a:picLocks noChangeAspect="1"/>
          </p:cNvPicPr>
          <p:nvPr/>
        </p:nvPicPr>
        <p:blipFill>
          <a:blip r:embed="rId2"/>
          <a:stretch>
            <a:fillRect/>
          </a:stretch>
        </p:blipFill>
        <p:spPr>
          <a:xfrm>
            <a:off x="1472230" y="-1"/>
            <a:ext cx="9492014" cy="6994525"/>
          </a:xfrm>
          <a:prstGeom prst="rect">
            <a:avLst/>
          </a:prstGeom>
        </p:spPr>
      </p:pic>
    </p:spTree>
    <p:extLst>
      <p:ext uri="{BB962C8B-B14F-4D97-AF65-F5344CB8AC3E}">
        <p14:creationId xmlns:p14="http://schemas.microsoft.com/office/powerpoint/2010/main" val="129032649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8758-4DA0-4995-A35D-2F16107BE057}"/>
              </a:ext>
            </a:extLst>
          </p:cNvPr>
          <p:cNvSpPr>
            <a:spLocks noGrp="1"/>
          </p:cNvSpPr>
          <p:nvPr>
            <p:ph type="title"/>
          </p:nvPr>
        </p:nvSpPr>
        <p:spPr/>
        <p:txBody>
          <a:bodyPr/>
          <a:lstStyle/>
          <a:p>
            <a:r>
              <a:rPr lang="en-IN" dirty="0"/>
              <a:t>Create storage</a:t>
            </a:r>
          </a:p>
        </p:txBody>
      </p:sp>
      <p:sp>
        <p:nvSpPr>
          <p:cNvPr id="3" name="Text Placeholder 2">
            <a:extLst>
              <a:ext uri="{FF2B5EF4-FFF2-40B4-BE49-F238E27FC236}">
                <a16:creationId xmlns:a16="http://schemas.microsoft.com/office/drawing/2014/main" id="{453E9ADD-819B-4539-8A93-A5CBB3EA9959}"/>
              </a:ext>
            </a:extLst>
          </p:cNvPr>
          <p:cNvSpPr>
            <a:spLocks noGrp="1"/>
          </p:cNvSpPr>
          <p:nvPr>
            <p:ph type="body" sz="quarter" idx="10"/>
          </p:nvPr>
        </p:nvSpPr>
        <p:spPr>
          <a:xfrm>
            <a:off x="274638" y="1212850"/>
            <a:ext cx="11887200" cy="1846659"/>
          </a:xfrm>
        </p:spPr>
        <p:txBody>
          <a:bodyPr/>
          <a:lstStyle/>
          <a:p>
            <a:r>
              <a:rPr lang="en-US" b="1" dirty="0"/>
              <a:t> enter a storage account name, location, and resource group. Choose the same location and resource group as the IoT Hub you created</a:t>
            </a:r>
            <a:endParaRPr lang="en-IN" b="1" dirty="0"/>
          </a:p>
        </p:txBody>
      </p:sp>
    </p:spTree>
    <p:extLst>
      <p:ext uri="{BB962C8B-B14F-4D97-AF65-F5344CB8AC3E}">
        <p14:creationId xmlns:p14="http://schemas.microsoft.com/office/powerpoint/2010/main" val="6720412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354E7-96A8-4DED-B319-FB775EDDB678}"/>
              </a:ext>
            </a:extLst>
          </p:cNvPr>
          <p:cNvPicPr>
            <a:picLocks noChangeAspect="1"/>
          </p:cNvPicPr>
          <p:nvPr/>
        </p:nvPicPr>
        <p:blipFill>
          <a:blip r:embed="rId2"/>
          <a:stretch>
            <a:fillRect/>
          </a:stretch>
        </p:blipFill>
        <p:spPr>
          <a:xfrm>
            <a:off x="573326" y="-1"/>
            <a:ext cx="11289821" cy="6994525"/>
          </a:xfrm>
          <a:prstGeom prst="rect">
            <a:avLst/>
          </a:prstGeom>
        </p:spPr>
      </p:pic>
    </p:spTree>
    <p:extLst>
      <p:ext uri="{BB962C8B-B14F-4D97-AF65-F5344CB8AC3E}">
        <p14:creationId xmlns:p14="http://schemas.microsoft.com/office/powerpoint/2010/main" val="30624603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F734EE-0ACF-4A84-B89D-544ED8CFC177}"/>
              </a:ext>
            </a:extLst>
          </p:cNvPr>
          <p:cNvPicPr>
            <a:picLocks noChangeAspect="1"/>
          </p:cNvPicPr>
          <p:nvPr/>
        </p:nvPicPr>
        <p:blipFill>
          <a:blip r:embed="rId2"/>
          <a:stretch>
            <a:fillRect/>
          </a:stretch>
        </p:blipFill>
        <p:spPr>
          <a:xfrm>
            <a:off x="-1" y="394267"/>
            <a:ext cx="12436475" cy="6205989"/>
          </a:xfrm>
          <a:prstGeom prst="rect">
            <a:avLst/>
          </a:prstGeom>
        </p:spPr>
      </p:pic>
    </p:spTree>
    <p:extLst>
      <p:ext uri="{BB962C8B-B14F-4D97-AF65-F5344CB8AC3E}">
        <p14:creationId xmlns:p14="http://schemas.microsoft.com/office/powerpoint/2010/main" val="11162088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28DF82-C637-437D-A489-0736EB1D344D}"/>
              </a:ext>
            </a:extLst>
          </p:cNvPr>
          <p:cNvPicPr>
            <a:picLocks noChangeAspect="1"/>
          </p:cNvPicPr>
          <p:nvPr/>
        </p:nvPicPr>
        <p:blipFill>
          <a:blip r:embed="rId2"/>
          <a:stretch>
            <a:fillRect/>
          </a:stretch>
        </p:blipFill>
        <p:spPr>
          <a:xfrm>
            <a:off x="-1" y="332561"/>
            <a:ext cx="12436475" cy="6329402"/>
          </a:xfrm>
          <a:prstGeom prst="rect">
            <a:avLst/>
          </a:prstGeom>
        </p:spPr>
      </p:pic>
    </p:spTree>
    <p:extLst>
      <p:ext uri="{BB962C8B-B14F-4D97-AF65-F5344CB8AC3E}">
        <p14:creationId xmlns:p14="http://schemas.microsoft.com/office/powerpoint/2010/main" val="41990967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0884F0-F16D-412A-B049-67B6EDC3ED65}"/>
              </a:ext>
            </a:extLst>
          </p:cNvPr>
          <p:cNvPicPr>
            <a:picLocks noChangeAspect="1"/>
          </p:cNvPicPr>
          <p:nvPr/>
        </p:nvPicPr>
        <p:blipFill>
          <a:blip r:embed="rId2"/>
          <a:stretch>
            <a:fillRect/>
          </a:stretch>
        </p:blipFill>
        <p:spPr>
          <a:xfrm>
            <a:off x="734724" y="-1"/>
            <a:ext cx="10967025" cy="6994525"/>
          </a:xfrm>
          <a:prstGeom prst="rect">
            <a:avLst/>
          </a:prstGeom>
        </p:spPr>
      </p:pic>
    </p:spTree>
    <p:extLst>
      <p:ext uri="{BB962C8B-B14F-4D97-AF65-F5344CB8AC3E}">
        <p14:creationId xmlns:p14="http://schemas.microsoft.com/office/powerpoint/2010/main" val="26211176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6250A-85A8-4024-8A06-36B76C1AEA65}"/>
              </a:ext>
            </a:extLst>
          </p:cNvPr>
          <p:cNvPicPr>
            <a:picLocks noChangeAspect="1"/>
          </p:cNvPicPr>
          <p:nvPr/>
        </p:nvPicPr>
        <p:blipFill>
          <a:blip r:embed="rId2"/>
          <a:stretch>
            <a:fillRect/>
          </a:stretch>
        </p:blipFill>
        <p:spPr>
          <a:xfrm>
            <a:off x="79374" y="1192212"/>
            <a:ext cx="12277725" cy="4610100"/>
          </a:xfrm>
          <a:prstGeom prst="rect">
            <a:avLst/>
          </a:prstGeom>
        </p:spPr>
      </p:pic>
    </p:spTree>
    <p:extLst>
      <p:ext uri="{BB962C8B-B14F-4D97-AF65-F5344CB8AC3E}">
        <p14:creationId xmlns:p14="http://schemas.microsoft.com/office/powerpoint/2010/main" val="3704376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AA620D-7790-479B-89DC-B2E3F0A4F681}"/>
              </a:ext>
            </a:extLst>
          </p:cNvPr>
          <p:cNvPicPr>
            <a:picLocks noChangeAspect="1"/>
          </p:cNvPicPr>
          <p:nvPr/>
        </p:nvPicPr>
        <p:blipFill>
          <a:blip r:embed="rId2"/>
          <a:stretch>
            <a:fillRect/>
          </a:stretch>
        </p:blipFill>
        <p:spPr>
          <a:xfrm>
            <a:off x="1367457" y="-1"/>
            <a:ext cx="9701560" cy="6994525"/>
          </a:xfrm>
          <a:prstGeom prst="rect">
            <a:avLst/>
          </a:prstGeom>
        </p:spPr>
      </p:pic>
    </p:spTree>
    <p:extLst>
      <p:ext uri="{BB962C8B-B14F-4D97-AF65-F5344CB8AC3E}">
        <p14:creationId xmlns:p14="http://schemas.microsoft.com/office/powerpoint/2010/main" val="31826042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90067D-B60E-4AC7-A29B-F611A7FD4613}"/>
              </a:ext>
            </a:extLst>
          </p:cNvPr>
          <p:cNvPicPr>
            <a:picLocks noChangeAspect="1"/>
          </p:cNvPicPr>
          <p:nvPr/>
        </p:nvPicPr>
        <p:blipFill>
          <a:blip r:embed="rId2"/>
          <a:stretch>
            <a:fillRect/>
          </a:stretch>
        </p:blipFill>
        <p:spPr>
          <a:xfrm>
            <a:off x="3341456" y="-1"/>
            <a:ext cx="5753561" cy="6994525"/>
          </a:xfrm>
          <a:prstGeom prst="rect">
            <a:avLst/>
          </a:prstGeom>
        </p:spPr>
      </p:pic>
    </p:spTree>
    <p:extLst>
      <p:ext uri="{BB962C8B-B14F-4D97-AF65-F5344CB8AC3E}">
        <p14:creationId xmlns:p14="http://schemas.microsoft.com/office/powerpoint/2010/main" val="42030164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D6A5A-C950-41B6-82B8-7538CCAD8415}"/>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3555F09-98CF-4DEA-BB69-8E23EAB97417}"/>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7AC176C1-8862-41AF-9815-B6C2170D9F5D}"/>
              </a:ext>
            </a:extLst>
          </p:cNvPr>
          <p:cNvPicPr>
            <a:picLocks noChangeAspect="1"/>
          </p:cNvPicPr>
          <p:nvPr/>
        </p:nvPicPr>
        <p:blipFill>
          <a:blip r:embed="rId2"/>
          <a:stretch>
            <a:fillRect/>
          </a:stretch>
        </p:blipFill>
        <p:spPr>
          <a:xfrm>
            <a:off x="1925610" y="-1"/>
            <a:ext cx="8585253" cy="6994525"/>
          </a:xfrm>
          <a:prstGeom prst="rect">
            <a:avLst/>
          </a:prstGeom>
        </p:spPr>
      </p:pic>
    </p:spTree>
    <p:extLst>
      <p:ext uri="{BB962C8B-B14F-4D97-AF65-F5344CB8AC3E}">
        <p14:creationId xmlns:p14="http://schemas.microsoft.com/office/powerpoint/2010/main" val="266450764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63EE20-2D36-4CAF-8FE1-F2B661A84B1C}"/>
              </a:ext>
            </a:extLst>
          </p:cNvPr>
          <p:cNvPicPr>
            <a:picLocks noChangeAspect="1"/>
          </p:cNvPicPr>
          <p:nvPr/>
        </p:nvPicPr>
        <p:blipFill>
          <a:blip r:embed="rId2"/>
          <a:stretch>
            <a:fillRect/>
          </a:stretch>
        </p:blipFill>
        <p:spPr>
          <a:xfrm>
            <a:off x="103187" y="44449"/>
            <a:ext cx="12230100" cy="6905625"/>
          </a:xfrm>
          <a:prstGeom prst="rect">
            <a:avLst/>
          </a:prstGeom>
        </p:spPr>
      </p:pic>
    </p:spTree>
    <p:extLst>
      <p:ext uri="{BB962C8B-B14F-4D97-AF65-F5344CB8AC3E}">
        <p14:creationId xmlns:p14="http://schemas.microsoft.com/office/powerpoint/2010/main" val="307509339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A7D198-91F3-4F72-82E9-BEDEFC1AA260}"/>
              </a:ext>
            </a:extLst>
          </p:cNvPr>
          <p:cNvPicPr>
            <a:picLocks noChangeAspect="1"/>
          </p:cNvPicPr>
          <p:nvPr/>
        </p:nvPicPr>
        <p:blipFill>
          <a:blip r:embed="rId2"/>
          <a:stretch>
            <a:fillRect/>
          </a:stretch>
        </p:blipFill>
        <p:spPr>
          <a:xfrm>
            <a:off x="-1" y="157838"/>
            <a:ext cx="12436475" cy="6678848"/>
          </a:xfrm>
          <a:prstGeom prst="rect">
            <a:avLst/>
          </a:prstGeom>
        </p:spPr>
      </p:pic>
    </p:spTree>
    <p:extLst>
      <p:ext uri="{BB962C8B-B14F-4D97-AF65-F5344CB8AC3E}">
        <p14:creationId xmlns:p14="http://schemas.microsoft.com/office/powerpoint/2010/main" val="188441022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256E4A-7DB6-4BD2-BEED-5626DEA76810}"/>
              </a:ext>
            </a:extLst>
          </p:cNvPr>
          <p:cNvPicPr>
            <a:picLocks noChangeAspect="1"/>
          </p:cNvPicPr>
          <p:nvPr/>
        </p:nvPicPr>
        <p:blipFill>
          <a:blip r:embed="rId2"/>
          <a:stretch>
            <a:fillRect/>
          </a:stretch>
        </p:blipFill>
        <p:spPr>
          <a:xfrm>
            <a:off x="26987" y="677862"/>
            <a:ext cx="12382500" cy="5638800"/>
          </a:xfrm>
          <a:prstGeom prst="rect">
            <a:avLst/>
          </a:prstGeom>
        </p:spPr>
      </p:pic>
    </p:spTree>
    <p:extLst>
      <p:ext uri="{BB962C8B-B14F-4D97-AF65-F5344CB8AC3E}">
        <p14:creationId xmlns:p14="http://schemas.microsoft.com/office/powerpoint/2010/main" val="22214303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F87625-ABE9-4511-B83F-A9DB072FB1E4}"/>
              </a:ext>
            </a:extLst>
          </p:cNvPr>
          <p:cNvPicPr>
            <a:picLocks noChangeAspect="1"/>
          </p:cNvPicPr>
          <p:nvPr/>
        </p:nvPicPr>
        <p:blipFill>
          <a:blip r:embed="rId2"/>
          <a:stretch>
            <a:fillRect/>
          </a:stretch>
        </p:blipFill>
        <p:spPr>
          <a:xfrm>
            <a:off x="1917603" y="-1"/>
            <a:ext cx="8601267" cy="6994525"/>
          </a:xfrm>
          <a:prstGeom prst="rect">
            <a:avLst/>
          </a:prstGeom>
        </p:spPr>
      </p:pic>
    </p:spTree>
    <p:extLst>
      <p:ext uri="{BB962C8B-B14F-4D97-AF65-F5344CB8AC3E}">
        <p14:creationId xmlns:p14="http://schemas.microsoft.com/office/powerpoint/2010/main" val="370926471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ADDC08-26C3-4325-9B17-A165D23C2107}"/>
              </a:ext>
            </a:extLst>
          </p:cNvPr>
          <p:cNvPicPr>
            <a:picLocks noChangeAspect="1"/>
          </p:cNvPicPr>
          <p:nvPr/>
        </p:nvPicPr>
        <p:blipFill>
          <a:blip r:embed="rId2"/>
          <a:stretch>
            <a:fillRect/>
          </a:stretch>
        </p:blipFill>
        <p:spPr>
          <a:xfrm>
            <a:off x="2825852" y="-1"/>
            <a:ext cx="6784770" cy="6994525"/>
          </a:xfrm>
          <a:prstGeom prst="rect">
            <a:avLst/>
          </a:prstGeom>
        </p:spPr>
      </p:pic>
    </p:spTree>
    <p:extLst>
      <p:ext uri="{BB962C8B-B14F-4D97-AF65-F5344CB8AC3E}">
        <p14:creationId xmlns:p14="http://schemas.microsoft.com/office/powerpoint/2010/main" val="42934362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D6721B-2A9E-4731-B425-CC064E7136B2}"/>
              </a:ext>
            </a:extLst>
          </p:cNvPr>
          <p:cNvPicPr>
            <a:picLocks noChangeAspect="1"/>
          </p:cNvPicPr>
          <p:nvPr/>
        </p:nvPicPr>
        <p:blipFill>
          <a:blip r:embed="rId2"/>
          <a:stretch>
            <a:fillRect/>
          </a:stretch>
        </p:blipFill>
        <p:spPr>
          <a:xfrm>
            <a:off x="2090126" y="-1"/>
            <a:ext cx="8256221" cy="6994525"/>
          </a:xfrm>
          <a:prstGeom prst="rect">
            <a:avLst/>
          </a:prstGeom>
        </p:spPr>
      </p:pic>
    </p:spTree>
    <p:extLst>
      <p:ext uri="{BB962C8B-B14F-4D97-AF65-F5344CB8AC3E}">
        <p14:creationId xmlns:p14="http://schemas.microsoft.com/office/powerpoint/2010/main" val="33819971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8D54A0-59CF-470F-A1FE-E5076BE35B60}"/>
              </a:ext>
            </a:extLst>
          </p:cNvPr>
          <p:cNvPicPr>
            <a:picLocks noChangeAspect="1"/>
          </p:cNvPicPr>
          <p:nvPr/>
        </p:nvPicPr>
        <p:blipFill>
          <a:blip r:embed="rId2"/>
          <a:stretch>
            <a:fillRect/>
          </a:stretch>
        </p:blipFill>
        <p:spPr>
          <a:xfrm>
            <a:off x="2604265" y="-1"/>
            <a:ext cx="7227944" cy="6994525"/>
          </a:xfrm>
          <a:prstGeom prst="rect">
            <a:avLst/>
          </a:prstGeom>
        </p:spPr>
      </p:pic>
    </p:spTree>
    <p:extLst>
      <p:ext uri="{BB962C8B-B14F-4D97-AF65-F5344CB8AC3E}">
        <p14:creationId xmlns:p14="http://schemas.microsoft.com/office/powerpoint/2010/main" val="263983378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8438-AB43-4ED4-8D23-021D09132DC6}"/>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F8637536-D042-4655-A026-0347CCF844C6}"/>
              </a:ext>
            </a:extLst>
          </p:cNvPr>
          <p:cNvSpPr>
            <a:spLocks noGrp="1"/>
          </p:cNvSpPr>
          <p:nvPr>
            <p:ph type="body" sz="quarter" idx="10"/>
          </p:nvPr>
        </p:nvSpPr>
        <p:spPr>
          <a:xfrm>
            <a:off x="274638" y="1212850"/>
            <a:ext cx="11887200" cy="738664"/>
          </a:xfrm>
        </p:spPr>
        <p:txBody>
          <a:bodyPr/>
          <a:lstStyle/>
          <a:p>
            <a:r>
              <a:rPr lang="en-US" dirty="0"/>
              <a:t>SELECT * INTO </a:t>
            </a:r>
            <a:r>
              <a:rPr lang="en-US" dirty="0" err="1"/>
              <a:t>BlobOutput</a:t>
            </a:r>
            <a:r>
              <a:rPr lang="en-US" dirty="0"/>
              <a:t> FROM </a:t>
            </a:r>
            <a:r>
              <a:rPr lang="en-US" dirty="0" err="1"/>
              <a:t>IoTHubInput</a:t>
            </a:r>
            <a:endParaRPr lang="en-IN" dirty="0"/>
          </a:p>
        </p:txBody>
      </p:sp>
    </p:spTree>
    <p:extLst>
      <p:ext uri="{BB962C8B-B14F-4D97-AF65-F5344CB8AC3E}">
        <p14:creationId xmlns:p14="http://schemas.microsoft.com/office/powerpoint/2010/main" val="401448861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1E11-42BB-4CE4-8FDF-3CAE59A00D4B}"/>
              </a:ext>
            </a:extLst>
          </p:cNvPr>
          <p:cNvSpPr>
            <a:spLocks noGrp="1"/>
          </p:cNvSpPr>
          <p:nvPr>
            <p:ph type="title"/>
          </p:nvPr>
        </p:nvSpPr>
        <p:spPr/>
        <p:txBody>
          <a:bodyPr/>
          <a:lstStyle/>
          <a:p>
            <a:r>
              <a:rPr lang="en-IN" dirty="0"/>
              <a:t>Send Sample Data</a:t>
            </a:r>
          </a:p>
        </p:txBody>
      </p:sp>
      <p:sp>
        <p:nvSpPr>
          <p:cNvPr id="3" name="Text Placeholder 2">
            <a:extLst>
              <a:ext uri="{FF2B5EF4-FFF2-40B4-BE49-F238E27FC236}">
                <a16:creationId xmlns:a16="http://schemas.microsoft.com/office/drawing/2014/main" id="{E1C933C6-4207-41FA-BC61-755B6E173ABC}"/>
              </a:ext>
            </a:extLst>
          </p:cNvPr>
          <p:cNvSpPr>
            <a:spLocks noGrp="1"/>
          </p:cNvSpPr>
          <p:nvPr>
            <p:ph type="body" sz="quarter" idx="10"/>
          </p:nvPr>
        </p:nvSpPr>
        <p:spPr>
          <a:xfrm>
            <a:off x="274638" y="1212850"/>
            <a:ext cx="11887200" cy="1292662"/>
          </a:xfrm>
        </p:spPr>
        <p:txBody>
          <a:bodyPr/>
          <a:lstStyle/>
          <a:p>
            <a:r>
              <a:rPr lang="en-IN" dirty="0">
                <a:hlinkClick r:id="rId2"/>
              </a:rPr>
              <a:t>https://azure-samples.github.io/raspberry-pi-web-simulator/</a:t>
            </a:r>
            <a:endParaRPr lang="en-IN" dirty="0"/>
          </a:p>
        </p:txBody>
      </p:sp>
    </p:spTree>
    <p:extLst>
      <p:ext uri="{BB962C8B-B14F-4D97-AF65-F5344CB8AC3E}">
        <p14:creationId xmlns:p14="http://schemas.microsoft.com/office/powerpoint/2010/main" val="389974273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EF7FDF-4FE4-455D-95E2-5044F3D5E4EE}"/>
              </a:ext>
            </a:extLst>
          </p:cNvPr>
          <p:cNvSpPr>
            <a:spLocks noGrp="1"/>
          </p:cNvSpPr>
          <p:nvPr>
            <p:ph type="title"/>
          </p:nvPr>
        </p:nvSpPr>
        <p:spPr/>
        <p:txBody>
          <a:bodyPr/>
          <a:lstStyle/>
          <a:p>
            <a:r>
              <a:rPr lang="en-IN" dirty="0" err="1"/>
              <a:t>PowerBI</a:t>
            </a:r>
            <a:r>
              <a:rPr lang="en-IN" dirty="0"/>
              <a:t> with Azure IoT Hub</a:t>
            </a:r>
          </a:p>
        </p:txBody>
      </p:sp>
      <p:sp>
        <p:nvSpPr>
          <p:cNvPr id="5" name="Text Placeholder 4">
            <a:extLst>
              <a:ext uri="{FF2B5EF4-FFF2-40B4-BE49-F238E27FC236}">
                <a16:creationId xmlns:a16="http://schemas.microsoft.com/office/drawing/2014/main" id="{21476711-9E62-447C-A6F7-C8F9B46B04E6}"/>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1925361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CC3C4-ABD4-49C3-8AD1-34E1F0BD6E2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440DCAB-C129-4B4B-AAE6-8D98CFEAA1B5}"/>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DBA4DFC5-69DB-4BA5-96B7-6917FFB3157D}"/>
              </a:ext>
            </a:extLst>
          </p:cNvPr>
          <p:cNvPicPr>
            <a:picLocks noChangeAspect="1"/>
          </p:cNvPicPr>
          <p:nvPr/>
        </p:nvPicPr>
        <p:blipFill>
          <a:blip r:embed="rId2"/>
          <a:stretch>
            <a:fillRect/>
          </a:stretch>
        </p:blipFill>
        <p:spPr>
          <a:xfrm>
            <a:off x="265112" y="49212"/>
            <a:ext cx="11906250" cy="6896100"/>
          </a:xfrm>
          <a:prstGeom prst="rect">
            <a:avLst/>
          </a:prstGeom>
        </p:spPr>
      </p:pic>
    </p:spTree>
    <p:extLst>
      <p:ext uri="{BB962C8B-B14F-4D97-AF65-F5344CB8AC3E}">
        <p14:creationId xmlns:p14="http://schemas.microsoft.com/office/powerpoint/2010/main" val="31683211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727654-7A0F-4805-80BE-AA80D28DACA1}"/>
              </a:ext>
            </a:extLst>
          </p:cNvPr>
          <p:cNvSpPr>
            <a:spLocks noGrp="1"/>
          </p:cNvSpPr>
          <p:nvPr>
            <p:ph type="title"/>
          </p:nvPr>
        </p:nvSpPr>
        <p:spPr/>
        <p:txBody>
          <a:bodyPr/>
          <a:lstStyle/>
          <a:p>
            <a:r>
              <a:rPr lang="en-IN" dirty="0"/>
              <a:t>Process</a:t>
            </a:r>
          </a:p>
        </p:txBody>
      </p:sp>
      <p:sp>
        <p:nvSpPr>
          <p:cNvPr id="5" name="Text Placeholder 4">
            <a:extLst>
              <a:ext uri="{FF2B5EF4-FFF2-40B4-BE49-F238E27FC236}">
                <a16:creationId xmlns:a16="http://schemas.microsoft.com/office/drawing/2014/main" id="{3C9FE382-BDDA-47FA-9D1B-312604BB6905}"/>
              </a:ext>
            </a:extLst>
          </p:cNvPr>
          <p:cNvSpPr>
            <a:spLocks noGrp="1"/>
          </p:cNvSpPr>
          <p:nvPr>
            <p:ph type="body" sz="quarter" idx="10"/>
          </p:nvPr>
        </p:nvSpPr>
        <p:spPr>
          <a:xfrm>
            <a:off x="274638" y="1212850"/>
            <a:ext cx="11887200" cy="6032421"/>
          </a:xfrm>
        </p:spPr>
        <p:txBody>
          <a:bodyPr/>
          <a:lstStyle/>
          <a:p>
            <a:pPr marL="571500" indent="-571500">
              <a:buFont typeface="Arial" panose="020B0604020202020204" pitchFamily="34" charset="0"/>
              <a:buChar char="•"/>
            </a:pPr>
            <a:r>
              <a:rPr lang="en-US" b="1" dirty="0"/>
              <a:t>Add a consumer group to your IoT hub</a:t>
            </a:r>
          </a:p>
          <a:p>
            <a:pPr marL="571500" indent="-571500">
              <a:buFont typeface="Arial" panose="020B0604020202020204" pitchFamily="34" charset="0"/>
              <a:buChar char="•"/>
            </a:pPr>
            <a:r>
              <a:rPr lang="en-US" b="1" dirty="0"/>
              <a:t>Create, configure, and run a Stream Analytics job</a:t>
            </a:r>
          </a:p>
          <a:p>
            <a:pPr marL="571500" indent="-571500">
              <a:buFont typeface="Arial" panose="020B0604020202020204" pitchFamily="34" charset="0"/>
              <a:buChar char="•"/>
            </a:pPr>
            <a:r>
              <a:rPr lang="en-US" b="1" dirty="0"/>
              <a:t>Add an input to the Stream Analytics job</a:t>
            </a:r>
          </a:p>
          <a:p>
            <a:pPr marL="571500" indent="-571500">
              <a:buFont typeface="Arial" panose="020B0604020202020204" pitchFamily="34" charset="0"/>
              <a:buChar char="•"/>
            </a:pPr>
            <a:r>
              <a:rPr lang="en-US" b="1" dirty="0"/>
              <a:t>Add an output to the Stream Analytics job</a:t>
            </a:r>
          </a:p>
          <a:p>
            <a:pPr marL="571500" indent="-571500">
              <a:buFont typeface="Arial" panose="020B0604020202020204" pitchFamily="34" charset="0"/>
              <a:buChar char="•"/>
            </a:pPr>
            <a:r>
              <a:rPr lang="en-US" b="1" dirty="0"/>
              <a:t>Configure the query of the Stream Analytics job</a:t>
            </a:r>
          </a:p>
          <a:p>
            <a:pPr marL="571500" indent="-571500">
              <a:buFont typeface="Arial" panose="020B0604020202020204" pitchFamily="34" charset="0"/>
              <a:buChar char="•"/>
            </a:pPr>
            <a:r>
              <a:rPr lang="en-US" b="1" dirty="0"/>
              <a:t>Run the Stream Analytics job</a:t>
            </a:r>
          </a:p>
          <a:p>
            <a:pPr marL="571500" indent="-571500">
              <a:buFont typeface="Arial" panose="020B0604020202020204" pitchFamily="34" charset="0"/>
              <a:buChar char="•"/>
            </a:pPr>
            <a:r>
              <a:rPr lang="en-US" b="1" dirty="0"/>
              <a:t>Create and publish a Power BI report to visualize the data</a:t>
            </a:r>
          </a:p>
          <a:p>
            <a:pPr marL="571500" indent="-571500">
              <a:buFont typeface="Arial" panose="020B0604020202020204" pitchFamily="34" charset="0"/>
              <a:buChar char="•"/>
            </a:pPr>
            <a:endParaRPr lang="en-IN" dirty="0"/>
          </a:p>
        </p:txBody>
      </p:sp>
    </p:spTree>
    <p:extLst>
      <p:ext uri="{BB962C8B-B14F-4D97-AF65-F5344CB8AC3E}">
        <p14:creationId xmlns:p14="http://schemas.microsoft.com/office/powerpoint/2010/main" val="5274974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E64DA-9891-4BB8-82B8-FC062B06CF5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F49BB19-79B7-42AB-9F5B-8B2CD8C10F81}"/>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212BF7AB-302E-41B4-87E4-B0E04DFB9EB1}"/>
              </a:ext>
            </a:extLst>
          </p:cNvPr>
          <p:cNvPicPr>
            <a:picLocks noChangeAspect="1"/>
          </p:cNvPicPr>
          <p:nvPr/>
        </p:nvPicPr>
        <p:blipFill>
          <a:blip r:embed="rId2"/>
          <a:stretch>
            <a:fillRect/>
          </a:stretch>
        </p:blipFill>
        <p:spPr>
          <a:xfrm>
            <a:off x="2417762" y="849312"/>
            <a:ext cx="7600950" cy="5295900"/>
          </a:xfrm>
          <a:prstGeom prst="rect">
            <a:avLst/>
          </a:prstGeom>
        </p:spPr>
      </p:pic>
    </p:spTree>
    <p:extLst>
      <p:ext uri="{BB962C8B-B14F-4D97-AF65-F5344CB8AC3E}">
        <p14:creationId xmlns:p14="http://schemas.microsoft.com/office/powerpoint/2010/main" val="367910207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784F65-F35F-49E6-A542-D081927AFBFD}"/>
              </a:ext>
            </a:extLst>
          </p:cNvPr>
          <p:cNvPicPr>
            <a:picLocks noChangeAspect="1"/>
          </p:cNvPicPr>
          <p:nvPr/>
        </p:nvPicPr>
        <p:blipFill>
          <a:blip r:embed="rId2"/>
          <a:stretch>
            <a:fillRect/>
          </a:stretch>
        </p:blipFill>
        <p:spPr>
          <a:xfrm>
            <a:off x="1417261" y="-1"/>
            <a:ext cx="9601951" cy="6994525"/>
          </a:xfrm>
          <a:prstGeom prst="rect">
            <a:avLst/>
          </a:prstGeom>
        </p:spPr>
      </p:pic>
    </p:spTree>
    <p:extLst>
      <p:ext uri="{BB962C8B-B14F-4D97-AF65-F5344CB8AC3E}">
        <p14:creationId xmlns:p14="http://schemas.microsoft.com/office/powerpoint/2010/main" val="198617748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B8FCAB-AE09-4053-9A06-0C30853E3F93}"/>
              </a:ext>
            </a:extLst>
          </p:cNvPr>
          <p:cNvPicPr>
            <a:picLocks noChangeAspect="1"/>
          </p:cNvPicPr>
          <p:nvPr/>
        </p:nvPicPr>
        <p:blipFill>
          <a:blip r:embed="rId2"/>
          <a:stretch>
            <a:fillRect/>
          </a:stretch>
        </p:blipFill>
        <p:spPr>
          <a:xfrm>
            <a:off x="-1" y="832809"/>
            <a:ext cx="12436475" cy="5328906"/>
          </a:xfrm>
          <a:prstGeom prst="rect">
            <a:avLst/>
          </a:prstGeom>
        </p:spPr>
      </p:pic>
    </p:spTree>
    <p:extLst>
      <p:ext uri="{BB962C8B-B14F-4D97-AF65-F5344CB8AC3E}">
        <p14:creationId xmlns:p14="http://schemas.microsoft.com/office/powerpoint/2010/main" val="39834166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31A36F-848B-4410-81DE-B991A9543C18}"/>
              </a:ext>
            </a:extLst>
          </p:cNvPr>
          <p:cNvPicPr>
            <a:picLocks noChangeAspect="1"/>
          </p:cNvPicPr>
          <p:nvPr/>
        </p:nvPicPr>
        <p:blipFill>
          <a:blip r:embed="rId2"/>
          <a:stretch>
            <a:fillRect/>
          </a:stretch>
        </p:blipFill>
        <p:spPr>
          <a:xfrm>
            <a:off x="236537" y="711199"/>
            <a:ext cx="11963400" cy="5572125"/>
          </a:xfrm>
          <a:prstGeom prst="rect">
            <a:avLst/>
          </a:prstGeom>
        </p:spPr>
      </p:pic>
    </p:spTree>
    <p:extLst>
      <p:ext uri="{BB962C8B-B14F-4D97-AF65-F5344CB8AC3E}">
        <p14:creationId xmlns:p14="http://schemas.microsoft.com/office/powerpoint/2010/main" val="38147857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60DBD-8F6C-4A90-9C6D-7C34072F9122}"/>
              </a:ext>
            </a:extLst>
          </p:cNvPr>
          <p:cNvSpPr>
            <a:spLocks noGrp="1"/>
          </p:cNvSpPr>
          <p:nvPr>
            <p:ph type="title"/>
          </p:nvPr>
        </p:nvSpPr>
        <p:spPr/>
        <p:txBody>
          <a:bodyPr/>
          <a:lstStyle/>
          <a:p>
            <a:r>
              <a:rPr lang="en-US" dirty="0"/>
              <a:t> </a:t>
            </a:r>
            <a:endParaRPr lang="en-IN" dirty="0"/>
          </a:p>
        </p:txBody>
      </p:sp>
      <p:sp>
        <p:nvSpPr>
          <p:cNvPr id="3" name="Text Placeholder 2">
            <a:extLst>
              <a:ext uri="{FF2B5EF4-FFF2-40B4-BE49-F238E27FC236}">
                <a16:creationId xmlns:a16="http://schemas.microsoft.com/office/drawing/2014/main" id="{759D0606-AD3A-4328-B44C-4176DAD53BD8}"/>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B6584900-9CA3-408C-906E-A4180B710AB7}"/>
              </a:ext>
            </a:extLst>
          </p:cNvPr>
          <p:cNvPicPr>
            <a:picLocks noChangeAspect="1"/>
          </p:cNvPicPr>
          <p:nvPr/>
        </p:nvPicPr>
        <p:blipFill>
          <a:blip r:embed="rId2"/>
          <a:stretch>
            <a:fillRect/>
          </a:stretch>
        </p:blipFill>
        <p:spPr>
          <a:xfrm>
            <a:off x="881" y="-1"/>
            <a:ext cx="12434711" cy="6994525"/>
          </a:xfrm>
          <a:prstGeom prst="rect">
            <a:avLst/>
          </a:prstGeom>
        </p:spPr>
      </p:pic>
    </p:spTree>
    <p:extLst>
      <p:ext uri="{BB962C8B-B14F-4D97-AF65-F5344CB8AC3E}">
        <p14:creationId xmlns:p14="http://schemas.microsoft.com/office/powerpoint/2010/main" val="34485548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5535-6CD9-47DC-9B84-8029689B41A3}"/>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7C3B296C-9235-4AD8-934D-8E4E78A12C04}"/>
              </a:ext>
            </a:extLst>
          </p:cNvPr>
          <p:cNvSpPr>
            <a:spLocks noGrp="1"/>
          </p:cNvSpPr>
          <p:nvPr>
            <p:ph type="body" sz="quarter" idx="10"/>
          </p:nvPr>
        </p:nvSpPr>
        <p:spPr/>
        <p:txBody>
          <a:bodyPr/>
          <a:lstStyle/>
          <a:p>
            <a:endParaRPr lang="en-IN"/>
          </a:p>
        </p:txBody>
      </p:sp>
      <p:pic>
        <p:nvPicPr>
          <p:cNvPr id="5" name="Picture 4">
            <a:extLst>
              <a:ext uri="{FF2B5EF4-FFF2-40B4-BE49-F238E27FC236}">
                <a16:creationId xmlns:a16="http://schemas.microsoft.com/office/drawing/2014/main" id="{1D058440-49B9-47C2-8CBA-0B4C0B2E8147}"/>
              </a:ext>
            </a:extLst>
          </p:cNvPr>
          <p:cNvPicPr>
            <a:picLocks noChangeAspect="1"/>
          </p:cNvPicPr>
          <p:nvPr/>
        </p:nvPicPr>
        <p:blipFill>
          <a:blip r:embed="rId2"/>
          <a:stretch>
            <a:fillRect/>
          </a:stretch>
        </p:blipFill>
        <p:spPr>
          <a:xfrm>
            <a:off x="1281802" y="-1"/>
            <a:ext cx="9872869" cy="6994525"/>
          </a:xfrm>
          <a:prstGeom prst="rect">
            <a:avLst/>
          </a:prstGeom>
        </p:spPr>
      </p:pic>
    </p:spTree>
    <p:extLst>
      <p:ext uri="{BB962C8B-B14F-4D97-AF65-F5344CB8AC3E}">
        <p14:creationId xmlns:p14="http://schemas.microsoft.com/office/powerpoint/2010/main" val="17751809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CD71-BBA4-4AC9-9793-024A560A2F29}"/>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63E4F7C-7821-4C43-A0A2-2F9928C78835}"/>
              </a:ext>
            </a:extLst>
          </p:cNvPr>
          <p:cNvSpPr>
            <a:spLocks noGrp="1"/>
          </p:cNvSpPr>
          <p:nvPr>
            <p:ph type="body" sz="quarter" idx="10"/>
          </p:nvPr>
        </p:nvSpPr>
        <p:spPr/>
        <p:txBody>
          <a:bodyPr/>
          <a:lstStyle/>
          <a:p>
            <a:endParaRPr lang="en-IN"/>
          </a:p>
        </p:txBody>
      </p:sp>
      <p:pic>
        <p:nvPicPr>
          <p:cNvPr id="4" name="Picture 3">
            <a:extLst>
              <a:ext uri="{FF2B5EF4-FFF2-40B4-BE49-F238E27FC236}">
                <a16:creationId xmlns:a16="http://schemas.microsoft.com/office/drawing/2014/main" id="{FE7DDCAD-0552-4873-B388-AFA6A08F4ED6}"/>
              </a:ext>
            </a:extLst>
          </p:cNvPr>
          <p:cNvPicPr>
            <a:picLocks noChangeAspect="1"/>
          </p:cNvPicPr>
          <p:nvPr/>
        </p:nvPicPr>
        <p:blipFill>
          <a:blip r:embed="rId2"/>
          <a:stretch>
            <a:fillRect/>
          </a:stretch>
        </p:blipFill>
        <p:spPr>
          <a:xfrm>
            <a:off x="2058372" y="-1"/>
            <a:ext cx="8319729" cy="6994525"/>
          </a:xfrm>
          <a:prstGeom prst="rect">
            <a:avLst/>
          </a:prstGeom>
        </p:spPr>
      </p:pic>
    </p:spTree>
    <p:extLst>
      <p:ext uri="{BB962C8B-B14F-4D97-AF65-F5344CB8AC3E}">
        <p14:creationId xmlns:p14="http://schemas.microsoft.com/office/powerpoint/2010/main" val="26707738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2015-05-06T00:00:00-05:00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Kevin Miller</External_x0020_Speaker>
    <Session_x0020_Code xmlns="12a172fe-0250-434a-85cf-03b10810c5e5"> BRK1552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51bd902e-d5ac-4b35-a5c6-2aeeb48cd79f</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2a172fe-0250-434a-85cf-03b10810c5e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Template>
  <TotalTime>3057</TotalTime>
  <Words>1232</Words>
  <Application>Microsoft Office PowerPoint</Application>
  <PresentationFormat>Custom</PresentationFormat>
  <Paragraphs>235</Paragraphs>
  <Slides>64</Slides>
  <Notes>6</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2</vt:i4>
      </vt:variant>
      <vt:variant>
        <vt:lpstr>Slide Titles</vt:lpstr>
      </vt:variant>
      <vt:variant>
        <vt:i4>64</vt:i4>
      </vt:variant>
    </vt:vector>
  </HeadingPairs>
  <TitlesOfParts>
    <vt:vector size="77" baseType="lpstr">
      <vt:lpstr>Arial</vt:lpstr>
      <vt:lpstr>Avenir LT Pro 45 Book</vt:lpstr>
      <vt:lpstr>Consolas</vt:lpstr>
      <vt:lpstr>Segoe UI</vt:lpstr>
      <vt:lpstr>Segoe UI Light</vt:lpstr>
      <vt:lpstr>Segoe UI Symbol</vt:lpstr>
      <vt:lpstr>SFMono-Regular</vt:lpstr>
      <vt:lpstr>Wingdings</vt:lpstr>
      <vt:lpstr>5-30610_Microsoft_Ignite_Keynote_Template</vt:lpstr>
      <vt:lpstr>5-30629_Build_Template_WHITE</vt:lpstr>
      <vt:lpstr>1_5-30629_Build_Template_WHITE</vt:lpstr>
      <vt:lpstr>think-cell Slide</vt:lpstr>
      <vt:lpstr>Packager Shell Object</vt:lpstr>
      <vt:lpstr>Create an Account on Azure</vt:lpstr>
      <vt:lpstr>Create an IoT Hub</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Package</vt:lpstr>
      <vt:lpstr>Install Software's on Raspberry pi</vt:lpstr>
      <vt:lpstr>Complete Command prompt Instructions</vt:lpstr>
      <vt:lpstr>Read Telemetry on Cloud for iot hub</vt:lpstr>
      <vt:lpstr>Microsoft Azure Stream Analytics</vt:lpstr>
      <vt:lpstr>Stream Analytics</vt:lpstr>
      <vt:lpstr>Stream Analytics</vt:lpstr>
      <vt:lpstr>What are customers wanting to do?</vt:lpstr>
      <vt:lpstr>How do developers create a real-time streaming solution?</vt:lpstr>
      <vt:lpstr>Developers using Azure Stream Analytics</vt:lpstr>
      <vt:lpstr>PowerPoint Presentation</vt:lpstr>
      <vt:lpstr>Canonical Event-driven Scenario</vt:lpstr>
      <vt:lpstr>Introducing stream analytics</vt:lpstr>
      <vt:lpstr>PowerPoint Presentation</vt:lpstr>
      <vt:lpstr>PowerPoint Presentation</vt:lpstr>
      <vt:lpstr>Introducing stream analytics</vt:lpstr>
      <vt:lpstr>PowerPoint Presentation</vt:lpstr>
      <vt:lpstr>PowerPoint Presentation</vt:lpstr>
      <vt:lpstr>Introducing stream analytics</vt:lpstr>
      <vt:lpstr>Rapid Development</vt:lpstr>
      <vt:lpstr>Scheduling and  monitoring built in </vt:lpstr>
      <vt:lpstr>End-to-End Architecture Overview</vt:lpstr>
      <vt:lpstr>Stream Analytics: Hands on</vt:lpstr>
      <vt:lpstr>PowerPoint Presentation</vt:lpstr>
      <vt:lpstr>PowerPoint Presentation</vt:lpstr>
      <vt:lpstr>Create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Send Sample Data</vt:lpstr>
      <vt:lpstr>PowerBI with Azure IoT Hub</vt:lpstr>
      <vt:lpstr>Process</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Microsoft Architecturefor the Internet of Things (IoT)</dc:title>
  <dc:subject>Microsoft Ignite 2015</dc:subject>
  <dc:creator>Kevin Miller</dc:creator>
  <cp:keywords>Microsoft Ignite 2015</cp:keywords>
  <dc:description>Template: Mitchell Derrey, Silver Fox Productions
Formatting: 
Audience Type: Internal/External</dc:description>
  <cp:lastModifiedBy>Automation</cp:lastModifiedBy>
  <cp:revision>92</cp:revision>
  <dcterms:created xsi:type="dcterms:W3CDTF">2015-04-30T17:23:27Z</dcterms:created>
  <dcterms:modified xsi:type="dcterms:W3CDTF">2019-12-22T06:25:59Z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